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9" r:id="rId2"/>
    <p:sldId id="631" r:id="rId3"/>
    <p:sldId id="632" r:id="rId4"/>
    <p:sldId id="630" r:id="rId5"/>
    <p:sldId id="640" r:id="rId6"/>
    <p:sldId id="340" r:id="rId7"/>
    <p:sldId id="344" r:id="rId8"/>
    <p:sldId id="639" r:id="rId9"/>
    <p:sldId id="641" r:id="rId10"/>
    <p:sldId id="642" r:id="rId11"/>
    <p:sldId id="643" r:id="rId12"/>
    <p:sldId id="644" r:id="rId13"/>
    <p:sldId id="645" r:id="rId14"/>
    <p:sldId id="646" r:id="rId15"/>
    <p:sldId id="647" r:id="rId16"/>
    <p:sldId id="648" r:id="rId17"/>
    <p:sldId id="649" r:id="rId18"/>
    <p:sldId id="650" r:id="rId19"/>
    <p:sldId id="666" r:id="rId20"/>
    <p:sldId id="651" r:id="rId21"/>
    <p:sldId id="652" r:id="rId22"/>
    <p:sldId id="653" r:id="rId23"/>
    <p:sldId id="656" r:id="rId24"/>
    <p:sldId id="667" r:id="rId25"/>
    <p:sldId id="657" r:id="rId26"/>
    <p:sldId id="655" r:id="rId27"/>
    <p:sldId id="654" r:id="rId28"/>
    <p:sldId id="658" r:id="rId29"/>
    <p:sldId id="659" r:id="rId30"/>
    <p:sldId id="660" r:id="rId31"/>
    <p:sldId id="661" r:id="rId32"/>
    <p:sldId id="662" r:id="rId33"/>
    <p:sldId id="663" r:id="rId34"/>
    <p:sldId id="664" r:id="rId35"/>
    <p:sldId id="665" r:id="rId36"/>
    <p:sldId id="668" r:id="rId37"/>
    <p:sldId id="674" r:id="rId38"/>
    <p:sldId id="672" r:id="rId39"/>
    <p:sldId id="673" r:id="rId40"/>
    <p:sldId id="675" r:id="rId41"/>
    <p:sldId id="676" r:id="rId42"/>
    <p:sldId id="671" r:id="rId43"/>
    <p:sldId id="669" r:id="rId44"/>
    <p:sldId id="35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6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4" autoAdjust="0"/>
    <p:restoredTop sz="77778" autoAdjust="0"/>
  </p:normalViewPr>
  <p:slideViewPr>
    <p:cSldViewPr>
      <p:cViewPr varScale="1">
        <p:scale>
          <a:sx n="56" d="100"/>
          <a:sy n="56" d="100"/>
        </p:scale>
        <p:origin x="-17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C7016-8C0F-4511-A5D0-5C3FD30DCBB8}" type="doc">
      <dgm:prSet loTypeId="urn:microsoft.com/office/officeart/2008/layout/RadialCluster" loCatId="cycle" qsTypeId="urn:microsoft.com/office/officeart/2005/8/quickstyle/3d2" qsCatId="3D" csTypeId="urn:microsoft.com/office/officeart/2005/8/colors/colorful1#1" csCatId="colorful" phldr="1"/>
      <dgm:spPr/>
      <dgm:t>
        <a:bodyPr/>
        <a:lstStyle/>
        <a:p>
          <a:endParaRPr lang="en-US"/>
        </a:p>
      </dgm:t>
    </dgm:pt>
    <dgm:pt modelId="{49B0F074-2583-4C05-9CD2-D7D681C8AD5E}">
      <dgm:prSet phldrT="[Text]" custT="1"/>
      <dgm:spPr/>
      <dgm:t>
        <a:bodyPr/>
        <a:lstStyle/>
        <a:p>
          <a:r>
            <a:rPr lang="en-US" sz="2000" b="1" dirty="0">
              <a:latin typeface="Times New Roman" panose="02020603050405020304" pitchFamily="18" charset="0"/>
              <a:cs typeface="Times New Roman" panose="02020603050405020304" pitchFamily="18" charset="0"/>
            </a:rPr>
            <a:t>Nonporous material </a:t>
          </a:r>
        </a:p>
      </dgm:t>
    </dgm:pt>
    <dgm:pt modelId="{04FF5E7E-716B-4945-8C99-51F5B3626917}" type="parTrans" cxnId="{E91F3F34-7159-4BEE-9A0E-86B48C83AAD1}">
      <dgm:prSet/>
      <dgm:spPr/>
      <dgm:t>
        <a:bodyPr/>
        <a:lstStyle/>
        <a:p>
          <a:endParaRPr lang="en-US" sz="1800" b="1"/>
        </a:p>
      </dgm:t>
    </dgm:pt>
    <dgm:pt modelId="{C7E33002-F9F9-481B-9347-CD2ED0CC20DB}" type="sibTrans" cxnId="{E91F3F34-7159-4BEE-9A0E-86B48C83AAD1}">
      <dgm:prSet/>
      <dgm:spPr/>
      <dgm:t>
        <a:bodyPr/>
        <a:lstStyle/>
        <a:p>
          <a:endParaRPr lang="en-US" sz="1800" b="1"/>
        </a:p>
      </dgm:t>
    </dgm:pt>
    <dgm:pt modelId="{42C8B896-D3F4-4987-885F-AC2CA843A835}">
      <dgm:prSet phldrT="[Text]" custT="1"/>
      <dgm:spPr/>
      <dgm:t>
        <a:bodyPr/>
        <a:lstStyle/>
        <a:p>
          <a:r>
            <a:rPr lang="pt-BR" sz="1800" b="1" dirty="0">
              <a:latin typeface="Times New Roman" panose="02020603050405020304" pitchFamily="18" charset="0"/>
              <a:cs typeface="Times New Roman" panose="02020603050405020304" pitchFamily="18" charset="0"/>
            </a:rPr>
            <a:t>3. Micropores</a:t>
          </a:r>
        </a:p>
        <a:p>
          <a:r>
            <a:rPr lang="pt-BR" sz="1800" b="1" dirty="0">
              <a:latin typeface="Times New Roman" panose="02020603050405020304" pitchFamily="18" charset="0"/>
              <a:cs typeface="Times New Roman" panose="02020603050405020304" pitchFamily="18" charset="0"/>
            </a:rPr>
            <a:t>(0.4 nm&lt; r &lt; 2 nm)</a:t>
          </a:r>
          <a:endParaRPr lang="en-US" sz="1800" b="1" dirty="0">
            <a:latin typeface="Times New Roman" panose="02020603050405020304" pitchFamily="18" charset="0"/>
            <a:cs typeface="Times New Roman" panose="02020603050405020304" pitchFamily="18" charset="0"/>
          </a:endParaRPr>
        </a:p>
      </dgm:t>
    </dgm:pt>
    <dgm:pt modelId="{F18BD585-0913-414D-B3FD-8460036BA838}" type="parTrans" cxnId="{40FDCD87-359C-4FFA-BA71-F1E64115C407}">
      <dgm:prSet/>
      <dgm:spPr/>
      <dgm:t>
        <a:bodyPr/>
        <a:lstStyle/>
        <a:p>
          <a:endParaRPr lang="en-US" sz="1800" b="1">
            <a:latin typeface="Times New Roman" panose="02020603050405020304" pitchFamily="18" charset="0"/>
            <a:cs typeface="Times New Roman" panose="02020603050405020304" pitchFamily="18" charset="0"/>
          </a:endParaRPr>
        </a:p>
      </dgm:t>
    </dgm:pt>
    <dgm:pt modelId="{CDAB0C0B-F024-4868-B933-6DC21449D5C7}" type="sibTrans" cxnId="{40FDCD87-359C-4FFA-BA71-F1E64115C407}">
      <dgm:prSet/>
      <dgm:spPr/>
      <dgm:t>
        <a:bodyPr/>
        <a:lstStyle/>
        <a:p>
          <a:endParaRPr lang="en-US" sz="1800" b="1"/>
        </a:p>
      </dgm:t>
    </dgm:pt>
    <dgm:pt modelId="{4C6DDE62-4601-4207-9F55-DC369F274EA9}">
      <dgm:prSet phldrT="[Text]" custT="1"/>
      <dgm:spPr/>
      <dgm:t>
        <a:bodyPr/>
        <a:lstStyle/>
        <a:p>
          <a:r>
            <a:rPr lang="en-US" sz="1800" b="1" dirty="0">
              <a:latin typeface="Times New Roman" panose="02020603050405020304" pitchFamily="18" charset="0"/>
              <a:cs typeface="Times New Roman" panose="02020603050405020304" pitchFamily="18" charset="0"/>
            </a:rPr>
            <a:t>2. Mesoporous</a:t>
          </a:r>
        </a:p>
        <a:p>
          <a:r>
            <a:rPr lang="en-US" sz="1800" b="1" dirty="0">
              <a:latin typeface="Times New Roman" panose="02020603050405020304" pitchFamily="18" charset="0"/>
              <a:cs typeface="Times New Roman" panose="02020603050405020304" pitchFamily="18" charset="0"/>
            </a:rPr>
            <a:t>(2 nm&lt; r &lt;50 nm)</a:t>
          </a:r>
        </a:p>
      </dgm:t>
    </dgm:pt>
    <dgm:pt modelId="{C276F403-53F9-4394-B39D-78494CD623F1}" type="parTrans" cxnId="{844BDBE1-9F88-4A76-8ACC-1250BB95FF05}">
      <dgm:prSet/>
      <dgm:spPr/>
      <dgm:t>
        <a:bodyPr/>
        <a:lstStyle/>
        <a:p>
          <a:endParaRPr lang="en-US" sz="1800" b="1">
            <a:latin typeface="Times New Roman" panose="02020603050405020304" pitchFamily="18" charset="0"/>
            <a:cs typeface="Times New Roman" panose="02020603050405020304" pitchFamily="18" charset="0"/>
          </a:endParaRPr>
        </a:p>
      </dgm:t>
    </dgm:pt>
    <dgm:pt modelId="{F0FFFCE6-470A-4F06-9AF6-84D646B249FE}" type="sibTrans" cxnId="{844BDBE1-9F88-4A76-8ACC-1250BB95FF05}">
      <dgm:prSet/>
      <dgm:spPr/>
      <dgm:t>
        <a:bodyPr/>
        <a:lstStyle/>
        <a:p>
          <a:endParaRPr lang="en-US" sz="1800" b="1"/>
        </a:p>
      </dgm:t>
    </dgm:pt>
    <dgm:pt modelId="{A813FB15-44A5-40B0-B901-FB52FF225896}">
      <dgm:prSet phldrT="[Text]" custT="1"/>
      <dgm:spPr/>
      <dgm:t>
        <a:bodyPr/>
        <a:lstStyle/>
        <a:p>
          <a:r>
            <a:rPr lang="en-US" sz="1800" b="1" dirty="0">
              <a:latin typeface="Times New Roman" panose="02020603050405020304" pitchFamily="18" charset="0"/>
              <a:cs typeface="Times New Roman" panose="02020603050405020304" pitchFamily="18" charset="0"/>
            </a:rPr>
            <a:t>1. Macropores </a:t>
          </a:r>
        </a:p>
        <a:p>
          <a:r>
            <a:rPr lang="en-US" sz="1800" b="1" dirty="0">
              <a:latin typeface="Times New Roman" panose="02020603050405020304" pitchFamily="18" charset="0"/>
              <a:cs typeface="Times New Roman" panose="02020603050405020304" pitchFamily="18" charset="0"/>
            </a:rPr>
            <a:t>(r &gt; 50 nm)</a:t>
          </a:r>
        </a:p>
      </dgm:t>
    </dgm:pt>
    <dgm:pt modelId="{4ADDB60C-C5B4-4B19-9F3C-2F052DB8229C}" type="parTrans" cxnId="{5ABBDEBE-32B9-44C5-B63A-C07C33B4C1B8}">
      <dgm:prSet/>
      <dgm:spPr/>
      <dgm:t>
        <a:bodyPr/>
        <a:lstStyle/>
        <a:p>
          <a:endParaRPr lang="en-US" sz="1800" b="1">
            <a:latin typeface="Times New Roman" panose="02020603050405020304" pitchFamily="18" charset="0"/>
            <a:cs typeface="Times New Roman" panose="02020603050405020304" pitchFamily="18" charset="0"/>
          </a:endParaRPr>
        </a:p>
      </dgm:t>
    </dgm:pt>
    <dgm:pt modelId="{CBA8BDB1-0170-45BF-9C35-970824D6AE33}" type="sibTrans" cxnId="{5ABBDEBE-32B9-44C5-B63A-C07C33B4C1B8}">
      <dgm:prSet/>
      <dgm:spPr/>
      <dgm:t>
        <a:bodyPr/>
        <a:lstStyle/>
        <a:p>
          <a:endParaRPr lang="en-US" sz="1800" b="1"/>
        </a:p>
      </dgm:t>
    </dgm:pt>
    <dgm:pt modelId="{95D5723F-2958-45DF-BA54-B0FB97D7F217}">
      <dgm:prSet custT="1"/>
      <dgm:spPr/>
      <dgm:t>
        <a:bodyPr/>
        <a:lstStyle/>
        <a:p>
          <a:r>
            <a:rPr lang="pt-BR" sz="1800" b="1" dirty="0">
              <a:latin typeface="Times New Roman" panose="02020603050405020304" pitchFamily="18" charset="0"/>
              <a:cs typeface="Times New Roman" panose="02020603050405020304" pitchFamily="18" charset="0"/>
            </a:rPr>
            <a:t>4.Nano/Submicropores </a:t>
          </a:r>
        </a:p>
        <a:p>
          <a:r>
            <a:rPr lang="pt-BR" sz="1800" b="1" dirty="0">
              <a:latin typeface="Times New Roman" panose="02020603050405020304" pitchFamily="18" charset="0"/>
              <a:cs typeface="Times New Roman" panose="02020603050405020304" pitchFamily="18" charset="0"/>
            </a:rPr>
            <a:t>(r &lt; 0.4 nm)</a:t>
          </a:r>
          <a:endParaRPr lang="en-US" sz="1800" b="1" dirty="0">
            <a:latin typeface="Times New Roman" panose="02020603050405020304" pitchFamily="18" charset="0"/>
            <a:cs typeface="Times New Roman" panose="02020603050405020304" pitchFamily="18" charset="0"/>
          </a:endParaRPr>
        </a:p>
      </dgm:t>
    </dgm:pt>
    <dgm:pt modelId="{BAE1DD6F-2B6B-4C02-836C-E536CE44A7BA}" type="parTrans" cxnId="{AB5E3EF3-0438-46B6-B355-C7254E10A395}">
      <dgm:prSet/>
      <dgm:spPr/>
      <dgm:t>
        <a:bodyPr/>
        <a:lstStyle/>
        <a:p>
          <a:endParaRPr lang="en-US" sz="1800"/>
        </a:p>
      </dgm:t>
    </dgm:pt>
    <dgm:pt modelId="{E2A1D8AF-774A-40FD-AED2-A3C6AB9BE15B}" type="sibTrans" cxnId="{AB5E3EF3-0438-46B6-B355-C7254E10A395}">
      <dgm:prSet/>
      <dgm:spPr/>
      <dgm:t>
        <a:bodyPr/>
        <a:lstStyle/>
        <a:p>
          <a:endParaRPr lang="en-US" sz="1800"/>
        </a:p>
      </dgm:t>
    </dgm:pt>
    <dgm:pt modelId="{57FC9118-389E-4BC8-9F3F-E6FAEAC934EA}" type="pres">
      <dgm:prSet presAssocID="{63EC7016-8C0F-4511-A5D0-5C3FD30DCBB8}" presName="Name0" presStyleCnt="0">
        <dgm:presLayoutVars>
          <dgm:chMax val="1"/>
          <dgm:chPref val="1"/>
          <dgm:dir/>
          <dgm:animOne val="branch"/>
          <dgm:animLvl val="lvl"/>
        </dgm:presLayoutVars>
      </dgm:prSet>
      <dgm:spPr/>
      <dgm:t>
        <a:bodyPr/>
        <a:lstStyle/>
        <a:p>
          <a:endParaRPr lang="en-US"/>
        </a:p>
      </dgm:t>
    </dgm:pt>
    <dgm:pt modelId="{ACDA19A0-5B54-4515-9725-504E6CC38240}" type="pres">
      <dgm:prSet presAssocID="{49B0F074-2583-4C05-9CD2-D7D681C8AD5E}" presName="singleCycle" presStyleCnt="0"/>
      <dgm:spPr/>
    </dgm:pt>
    <dgm:pt modelId="{7C930AEB-3E4A-4C49-A4EE-0F0A6409917B}" type="pres">
      <dgm:prSet presAssocID="{49B0F074-2583-4C05-9CD2-D7D681C8AD5E}" presName="singleCenter" presStyleLbl="node1" presStyleIdx="0" presStyleCnt="5" custScaleX="161803" custScaleY="81522" custLinFactNeighborX="-456" custLinFactNeighborY="-9990">
        <dgm:presLayoutVars>
          <dgm:chMax val="7"/>
          <dgm:chPref val="7"/>
        </dgm:presLayoutVars>
      </dgm:prSet>
      <dgm:spPr/>
      <dgm:t>
        <a:bodyPr/>
        <a:lstStyle/>
        <a:p>
          <a:endParaRPr lang="en-US"/>
        </a:p>
      </dgm:t>
    </dgm:pt>
    <dgm:pt modelId="{6536861F-92CF-4E95-B8F0-4B01027426BF}" type="pres">
      <dgm:prSet presAssocID="{F18BD585-0913-414D-B3FD-8460036BA838}" presName="Name56" presStyleLbl="parChTrans1D2" presStyleIdx="0" presStyleCnt="4"/>
      <dgm:spPr/>
      <dgm:t>
        <a:bodyPr/>
        <a:lstStyle/>
        <a:p>
          <a:endParaRPr lang="en-US"/>
        </a:p>
      </dgm:t>
    </dgm:pt>
    <dgm:pt modelId="{A9F118EE-20C1-4ECD-B029-20F324CEC13E}" type="pres">
      <dgm:prSet presAssocID="{42C8B896-D3F4-4987-885F-AC2CA843A835}" presName="text0" presStyleLbl="node1" presStyleIdx="1" presStyleCnt="5" custScaleX="303715" custScaleY="120927" custRadScaleRad="60685" custRadScaleInc="-396623">
        <dgm:presLayoutVars>
          <dgm:bulletEnabled val="1"/>
        </dgm:presLayoutVars>
      </dgm:prSet>
      <dgm:spPr/>
      <dgm:t>
        <a:bodyPr/>
        <a:lstStyle/>
        <a:p>
          <a:endParaRPr lang="en-US"/>
        </a:p>
      </dgm:t>
    </dgm:pt>
    <dgm:pt modelId="{F514E45C-F0EF-478A-A9A7-6EA293894F80}" type="pres">
      <dgm:prSet presAssocID="{C276F403-53F9-4394-B39D-78494CD623F1}" presName="Name56" presStyleLbl="parChTrans1D2" presStyleIdx="1" presStyleCnt="4"/>
      <dgm:spPr/>
      <dgm:t>
        <a:bodyPr/>
        <a:lstStyle/>
        <a:p>
          <a:endParaRPr lang="en-US"/>
        </a:p>
      </dgm:t>
    </dgm:pt>
    <dgm:pt modelId="{046F53D9-DFED-448B-8490-3AA36C2864C8}" type="pres">
      <dgm:prSet presAssocID="{4C6DDE62-4601-4207-9F55-DC369F274EA9}" presName="text0" presStyleLbl="node1" presStyleIdx="2" presStyleCnt="5" custScaleX="310569" custScaleY="127976" custRadScaleRad="154095" custRadScaleInc="-17189">
        <dgm:presLayoutVars>
          <dgm:bulletEnabled val="1"/>
        </dgm:presLayoutVars>
      </dgm:prSet>
      <dgm:spPr/>
      <dgm:t>
        <a:bodyPr/>
        <a:lstStyle/>
        <a:p>
          <a:endParaRPr lang="en-US"/>
        </a:p>
      </dgm:t>
    </dgm:pt>
    <dgm:pt modelId="{FD0C9715-1D35-4525-A472-17C2FF0ED361}" type="pres">
      <dgm:prSet presAssocID="{4ADDB60C-C5B4-4B19-9F3C-2F052DB8229C}" presName="Name56" presStyleLbl="parChTrans1D2" presStyleIdx="2" presStyleCnt="4"/>
      <dgm:spPr/>
      <dgm:t>
        <a:bodyPr/>
        <a:lstStyle/>
        <a:p>
          <a:endParaRPr lang="en-US"/>
        </a:p>
      </dgm:t>
    </dgm:pt>
    <dgm:pt modelId="{B8A8544A-9945-41E1-B148-C23B20DF46CA}" type="pres">
      <dgm:prSet presAssocID="{A813FB15-44A5-40B0-B901-FB52FF225896}" presName="text0" presStyleLbl="node1" presStyleIdx="3" presStyleCnt="5" custScaleX="289449" custScaleY="113824" custRadScaleRad="98374" custRadScaleInc="397175">
        <dgm:presLayoutVars>
          <dgm:bulletEnabled val="1"/>
        </dgm:presLayoutVars>
      </dgm:prSet>
      <dgm:spPr/>
      <dgm:t>
        <a:bodyPr/>
        <a:lstStyle/>
        <a:p>
          <a:endParaRPr lang="en-US"/>
        </a:p>
      </dgm:t>
    </dgm:pt>
    <dgm:pt modelId="{F338E6A0-E798-4132-942F-F78771A9A872}" type="pres">
      <dgm:prSet presAssocID="{BAE1DD6F-2B6B-4C02-836C-E536CE44A7BA}" presName="Name56" presStyleLbl="parChTrans1D2" presStyleIdx="3" presStyleCnt="4"/>
      <dgm:spPr/>
      <dgm:t>
        <a:bodyPr/>
        <a:lstStyle/>
        <a:p>
          <a:endParaRPr lang="en-US"/>
        </a:p>
      </dgm:t>
    </dgm:pt>
    <dgm:pt modelId="{6AA87A61-33F2-4107-95D7-4C0E7BA8E54D}" type="pres">
      <dgm:prSet presAssocID="{95D5723F-2958-45DF-BA54-B0FB97D7F217}" presName="text0" presStyleLbl="node1" presStyleIdx="4" presStyleCnt="5" custScaleX="303461" custScaleY="147265" custRadScaleRad="151863" custRadScaleInc="17635">
        <dgm:presLayoutVars>
          <dgm:bulletEnabled val="1"/>
        </dgm:presLayoutVars>
      </dgm:prSet>
      <dgm:spPr/>
      <dgm:t>
        <a:bodyPr/>
        <a:lstStyle/>
        <a:p>
          <a:endParaRPr lang="en-US"/>
        </a:p>
      </dgm:t>
    </dgm:pt>
  </dgm:ptLst>
  <dgm:cxnLst>
    <dgm:cxn modelId="{5ABBDEBE-32B9-44C5-B63A-C07C33B4C1B8}" srcId="{49B0F074-2583-4C05-9CD2-D7D681C8AD5E}" destId="{A813FB15-44A5-40B0-B901-FB52FF225896}" srcOrd="2" destOrd="0" parTransId="{4ADDB60C-C5B4-4B19-9F3C-2F052DB8229C}" sibTransId="{CBA8BDB1-0170-45BF-9C35-970824D6AE33}"/>
    <dgm:cxn modelId="{3453014F-C2E7-4E1F-86A5-BE7E9B8B6FA4}" type="presOf" srcId="{A813FB15-44A5-40B0-B901-FB52FF225896}" destId="{B8A8544A-9945-41E1-B148-C23B20DF46CA}" srcOrd="0" destOrd="0" presId="urn:microsoft.com/office/officeart/2008/layout/RadialCluster"/>
    <dgm:cxn modelId="{E91F3F34-7159-4BEE-9A0E-86B48C83AAD1}" srcId="{63EC7016-8C0F-4511-A5D0-5C3FD30DCBB8}" destId="{49B0F074-2583-4C05-9CD2-D7D681C8AD5E}" srcOrd="0" destOrd="0" parTransId="{04FF5E7E-716B-4945-8C99-51F5B3626917}" sibTransId="{C7E33002-F9F9-481B-9347-CD2ED0CC20DB}"/>
    <dgm:cxn modelId="{50D84FD8-E943-47E3-8813-D27772AB6A31}" type="presOf" srcId="{4ADDB60C-C5B4-4B19-9F3C-2F052DB8229C}" destId="{FD0C9715-1D35-4525-A472-17C2FF0ED361}" srcOrd="0" destOrd="0" presId="urn:microsoft.com/office/officeart/2008/layout/RadialCluster"/>
    <dgm:cxn modelId="{AB5E3EF3-0438-46B6-B355-C7254E10A395}" srcId="{49B0F074-2583-4C05-9CD2-D7D681C8AD5E}" destId="{95D5723F-2958-45DF-BA54-B0FB97D7F217}" srcOrd="3" destOrd="0" parTransId="{BAE1DD6F-2B6B-4C02-836C-E536CE44A7BA}" sibTransId="{E2A1D8AF-774A-40FD-AED2-A3C6AB9BE15B}"/>
    <dgm:cxn modelId="{DFBBCBE1-F897-4745-A3CC-1154FEF3B428}" type="presOf" srcId="{C276F403-53F9-4394-B39D-78494CD623F1}" destId="{F514E45C-F0EF-478A-A9A7-6EA293894F80}" srcOrd="0" destOrd="0" presId="urn:microsoft.com/office/officeart/2008/layout/RadialCluster"/>
    <dgm:cxn modelId="{53AEA7BC-BDC2-4069-BC7A-9BF109DF40E8}" type="presOf" srcId="{F18BD585-0913-414D-B3FD-8460036BA838}" destId="{6536861F-92CF-4E95-B8F0-4B01027426BF}" srcOrd="0" destOrd="0" presId="urn:microsoft.com/office/officeart/2008/layout/RadialCluster"/>
    <dgm:cxn modelId="{DE56613E-CD84-44E3-8DEE-0477C7D38F03}" type="presOf" srcId="{42C8B896-D3F4-4987-885F-AC2CA843A835}" destId="{A9F118EE-20C1-4ECD-B029-20F324CEC13E}" srcOrd="0" destOrd="0" presId="urn:microsoft.com/office/officeart/2008/layout/RadialCluster"/>
    <dgm:cxn modelId="{85F20FF9-7D35-4605-A892-89B8441E5960}" type="presOf" srcId="{95D5723F-2958-45DF-BA54-B0FB97D7F217}" destId="{6AA87A61-33F2-4107-95D7-4C0E7BA8E54D}" srcOrd="0" destOrd="0" presId="urn:microsoft.com/office/officeart/2008/layout/RadialCluster"/>
    <dgm:cxn modelId="{844BDBE1-9F88-4A76-8ACC-1250BB95FF05}" srcId="{49B0F074-2583-4C05-9CD2-D7D681C8AD5E}" destId="{4C6DDE62-4601-4207-9F55-DC369F274EA9}" srcOrd="1" destOrd="0" parTransId="{C276F403-53F9-4394-B39D-78494CD623F1}" sibTransId="{F0FFFCE6-470A-4F06-9AF6-84D646B249FE}"/>
    <dgm:cxn modelId="{8E9A1DB7-558F-44BB-B671-AE1EFABA38EF}" type="presOf" srcId="{49B0F074-2583-4C05-9CD2-D7D681C8AD5E}" destId="{7C930AEB-3E4A-4C49-A4EE-0F0A6409917B}" srcOrd="0" destOrd="0" presId="urn:microsoft.com/office/officeart/2008/layout/RadialCluster"/>
    <dgm:cxn modelId="{13C8188A-8A81-47D1-8ABB-6908F38383DC}" type="presOf" srcId="{4C6DDE62-4601-4207-9F55-DC369F274EA9}" destId="{046F53D9-DFED-448B-8490-3AA36C2864C8}" srcOrd="0" destOrd="0" presId="urn:microsoft.com/office/officeart/2008/layout/RadialCluster"/>
    <dgm:cxn modelId="{5A40CB23-1998-4CED-8854-2C3EECE90B34}" type="presOf" srcId="{BAE1DD6F-2B6B-4C02-836C-E536CE44A7BA}" destId="{F338E6A0-E798-4132-942F-F78771A9A872}" srcOrd="0" destOrd="0" presId="urn:microsoft.com/office/officeart/2008/layout/RadialCluster"/>
    <dgm:cxn modelId="{40FDCD87-359C-4FFA-BA71-F1E64115C407}" srcId="{49B0F074-2583-4C05-9CD2-D7D681C8AD5E}" destId="{42C8B896-D3F4-4987-885F-AC2CA843A835}" srcOrd="0" destOrd="0" parTransId="{F18BD585-0913-414D-B3FD-8460036BA838}" sibTransId="{CDAB0C0B-F024-4868-B933-6DC21449D5C7}"/>
    <dgm:cxn modelId="{D7305D82-7F3A-4674-A555-4E0EC4D7D085}" type="presOf" srcId="{63EC7016-8C0F-4511-A5D0-5C3FD30DCBB8}" destId="{57FC9118-389E-4BC8-9F3F-E6FAEAC934EA}" srcOrd="0" destOrd="0" presId="urn:microsoft.com/office/officeart/2008/layout/RadialCluster"/>
    <dgm:cxn modelId="{5AEB40BD-5793-4DB2-A0B0-194B8A2BE8A7}" type="presParOf" srcId="{57FC9118-389E-4BC8-9F3F-E6FAEAC934EA}" destId="{ACDA19A0-5B54-4515-9725-504E6CC38240}" srcOrd="0" destOrd="0" presId="urn:microsoft.com/office/officeart/2008/layout/RadialCluster"/>
    <dgm:cxn modelId="{814E0219-055F-40CB-99CE-52232AEB9ED5}" type="presParOf" srcId="{ACDA19A0-5B54-4515-9725-504E6CC38240}" destId="{7C930AEB-3E4A-4C49-A4EE-0F0A6409917B}" srcOrd="0" destOrd="0" presId="urn:microsoft.com/office/officeart/2008/layout/RadialCluster"/>
    <dgm:cxn modelId="{9C59EBB4-2ED9-4AD5-9EDB-CD1B0EF4C480}" type="presParOf" srcId="{ACDA19A0-5B54-4515-9725-504E6CC38240}" destId="{6536861F-92CF-4E95-B8F0-4B01027426BF}" srcOrd="1" destOrd="0" presId="urn:microsoft.com/office/officeart/2008/layout/RadialCluster"/>
    <dgm:cxn modelId="{3E48FCCF-2A90-4247-BF4E-BC51C999BB2A}" type="presParOf" srcId="{ACDA19A0-5B54-4515-9725-504E6CC38240}" destId="{A9F118EE-20C1-4ECD-B029-20F324CEC13E}" srcOrd="2" destOrd="0" presId="urn:microsoft.com/office/officeart/2008/layout/RadialCluster"/>
    <dgm:cxn modelId="{D31F9FD5-A95F-40C2-A7E9-B9276007A642}" type="presParOf" srcId="{ACDA19A0-5B54-4515-9725-504E6CC38240}" destId="{F514E45C-F0EF-478A-A9A7-6EA293894F80}" srcOrd="3" destOrd="0" presId="urn:microsoft.com/office/officeart/2008/layout/RadialCluster"/>
    <dgm:cxn modelId="{0239E6BF-66D7-4B71-838F-6F0DF6DD47AD}" type="presParOf" srcId="{ACDA19A0-5B54-4515-9725-504E6CC38240}" destId="{046F53D9-DFED-448B-8490-3AA36C2864C8}" srcOrd="4" destOrd="0" presId="urn:microsoft.com/office/officeart/2008/layout/RadialCluster"/>
    <dgm:cxn modelId="{6ACAF49D-A383-4F0A-B01A-B81A643CF195}" type="presParOf" srcId="{ACDA19A0-5B54-4515-9725-504E6CC38240}" destId="{FD0C9715-1D35-4525-A472-17C2FF0ED361}" srcOrd="5" destOrd="0" presId="urn:microsoft.com/office/officeart/2008/layout/RadialCluster"/>
    <dgm:cxn modelId="{2DDDF742-29EA-4FAB-922B-25B8E52D38DE}" type="presParOf" srcId="{ACDA19A0-5B54-4515-9725-504E6CC38240}" destId="{B8A8544A-9945-41E1-B148-C23B20DF46CA}" srcOrd="6" destOrd="0" presId="urn:microsoft.com/office/officeart/2008/layout/RadialCluster"/>
    <dgm:cxn modelId="{DCE30D6F-D513-4F66-91AA-42E37ABE929B}" type="presParOf" srcId="{ACDA19A0-5B54-4515-9725-504E6CC38240}" destId="{F338E6A0-E798-4132-942F-F78771A9A872}" srcOrd="7" destOrd="0" presId="urn:microsoft.com/office/officeart/2008/layout/RadialCluster"/>
    <dgm:cxn modelId="{312D0AFD-7201-4EBF-A465-E1FAC8272D05}" type="presParOf" srcId="{ACDA19A0-5B54-4515-9725-504E6CC38240}" destId="{6AA87A61-33F2-4107-95D7-4C0E7BA8E54D}" srcOrd="8"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30AEB-3E4A-4C49-A4EE-0F0A6409917B}">
      <dsp:nvSpPr>
        <dsp:cNvPr id="0" name=""/>
        <dsp:cNvSpPr/>
      </dsp:nvSpPr>
      <dsp:spPr>
        <a:xfrm>
          <a:off x="3079058" y="1065595"/>
          <a:ext cx="1715682" cy="864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Nonporous material </a:t>
          </a:r>
        </a:p>
      </dsp:txBody>
      <dsp:txXfrm>
        <a:off x="3121256" y="1107793"/>
        <a:ext cx="1631286" cy="780024"/>
      </dsp:txXfrm>
    </dsp:sp>
    <dsp:sp modelId="{6536861F-92CF-4E95-B8F0-4B01027426BF}">
      <dsp:nvSpPr>
        <dsp:cNvPr id="0" name=""/>
        <dsp:cNvSpPr/>
      </dsp:nvSpPr>
      <dsp:spPr>
        <a:xfrm rot="5429727">
          <a:off x="3793606" y="2068370"/>
          <a:ext cx="276718" cy="0"/>
        </a:xfrm>
        <a:custGeom>
          <a:avLst/>
          <a:gdLst/>
          <a:ahLst/>
          <a:cxnLst/>
          <a:rect l="0" t="0" r="0" b="0"/>
          <a:pathLst>
            <a:path>
              <a:moveTo>
                <a:pt x="0" y="0"/>
              </a:moveTo>
              <a:lnTo>
                <a:pt x="276718"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9F118EE-20C1-4ECD-B029-20F324CEC13E}">
      <dsp:nvSpPr>
        <dsp:cNvPr id="0" name=""/>
        <dsp:cNvSpPr/>
      </dsp:nvSpPr>
      <dsp:spPr>
        <a:xfrm>
          <a:off x="2848203" y="2206724"/>
          <a:ext cx="2157701" cy="8591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3. Micropores</a:t>
          </a:r>
        </a:p>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(0.4 nm&lt; r &lt; 2 nm)</a:t>
          </a:r>
          <a:endParaRPr lang="en-US" sz="1800" b="1" kern="1200" dirty="0">
            <a:latin typeface="Times New Roman" panose="02020603050405020304" pitchFamily="18" charset="0"/>
            <a:cs typeface="Times New Roman" panose="02020603050405020304" pitchFamily="18" charset="0"/>
          </a:endParaRPr>
        </a:p>
      </dsp:txBody>
      <dsp:txXfrm>
        <a:off x="2890141" y="2248662"/>
        <a:ext cx="2073825" cy="775233"/>
      </dsp:txXfrm>
    </dsp:sp>
    <dsp:sp modelId="{F514E45C-F0EF-478A-A9A7-6EA293894F80}">
      <dsp:nvSpPr>
        <dsp:cNvPr id="0" name=""/>
        <dsp:cNvSpPr/>
      </dsp:nvSpPr>
      <dsp:spPr>
        <a:xfrm rot="21582991">
          <a:off x="4794739" y="1493048"/>
          <a:ext cx="207454" cy="0"/>
        </a:xfrm>
        <a:custGeom>
          <a:avLst/>
          <a:gdLst/>
          <a:ahLst/>
          <a:cxnLst/>
          <a:rect l="0" t="0" r="0" b="0"/>
          <a:pathLst>
            <a:path>
              <a:moveTo>
                <a:pt x="0" y="0"/>
              </a:moveTo>
              <a:lnTo>
                <a:pt x="207454"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6F53D9-DFED-448B-8490-3AA36C2864C8}">
      <dsp:nvSpPr>
        <dsp:cNvPr id="0" name=""/>
        <dsp:cNvSpPr/>
      </dsp:nvSpPr>
      <dsp:spPr>
        <a:xfrm>
          <a:off x="5002192" y="1032482"/>
          <a:ext cx="2206394" cy="9091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2. Mesoporous</a:t>
          </a:r>
        </a:p>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(2 nm&lt; r &lt;50 nm)</a:t>
          </a:r>
        </a:p>
      </dsp:txBody>
      <dsp:txXfrm>
        <a:off x="5046575" y="1076865"/>
        <a:ext cx="2117628" cy="820421"/>
      </dsp:txXfrm>
    </dsp:sp>
    <dsp:sp modelId="{FD0C9715-1D35-4525-A472-17C2FF0ED361}">
      <dsp:nvSpPr>
        <dsp:cNvPr id="0" name=""/>
        <dsp:cNvSpPr/>
      </dsp:nvSpPr>
      <dsp:spPr>
        <a:xfrm rot="16143617">
          <a:off x="3799211" y="937121"/>
          <a:ext cx="256983" cy="0"/>
        </a:xfrm>
        <a:custGeom>
          <a:avLst/>
          <a:gdLst/>
          <a:ahLst/>
          <a:cxnLst/>
          <a:rect l="0" t="0" r="0" b="0"/>
          <a:pathLst>
            <a:path>
              <a:moveTo>
                <a:pt x="0" y="0"/>
              </a:moveTo>
              <a:lnTo>
                <a:pt x="25698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A8544A-9945-41E1-B148-C23B20DF46CA}">
      <dsp:nvSpPr>
        <dsp:cNvPr id="0" name=""/>
        <dsp:cNvSpPr/>
      </dsp:nvSpPr>
      <dsp:spPr>
        <a:xfrm>
          <a:off x="2890788" y="0"/>
          <a:ext cx="2056350" cy="80864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1. Macropores </a:t>
          </a:r>
        </a:p>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(r &gt; 50 nm)</a:t>
          </a:r>
        </a:p>
      </dsp:txBody>
      <dsp:txXfrm>
        <a:off x="2930263" y="39475"/>
        <a:ext cx="1977400" cy="729697"/>
      </dsp:txXfrm>
    </dsp:sp>
    <dsp:sp modelId="{F338E6A0-E798-4132-942F-F78771A9A872}">
      <dsp:nvSpPr>
        <dsp:cNvPr id="0" name=""/>
        <dsp:cNvSpPr/>
      </dsp:nvSpPr>
      <dsp:spPr>
        <a:xfrm rot="10822687">
          <a:off x="2904352" y="1491568"/>
          <a:ext cx="174707" cy="0"/>
        </a:xfrm>
        <a:custGeom>
          <a:avLst/>
          <a:gdLst/>
          <a:ahLst/>
          <a:cxnLst/>
          <a:rect l="0" t="0" r="0" b="0"/>
          <a:pathLst>
            <a:path>
              <a:moveTo>
                <a:pt x="0" y="0"/>
              </a:moveTo>
              <a:lnTo>
                <a:pt x="174707"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A87A61-33F2-4107-95D7-4C0E7BA8E54D}">
      <dsp:nvSpPr>
        <dsp:cNvPr id="0" name=""/>
        <dsp:cNvSpPr/>
      </dsp:nvSpPr>
      <dsp:spPr>
        <a:xfrm>
          <a:off x="748457" y="960765"/>
          <a:ext cx="2155897" cy="104622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4.Nano/Submicropores </a:t>
          </a:r>
        </a:p>
        <a:p>
          <a:pPr marL="0" lvl="0" indent="0" algn="ctr" defTabSz="800100">
            <a:lnSpc>
              <a:spcPct val="90000"/>
            </a:lnSpc>
            <a:spcBef>
              <a:spcPct val="0"/>
            </a:spcBef>
            <a:spcAft>
              <a:spcPct val="35000"/>
            </a:spcAft>
            <a:buNone/>
          </a:pPr>
          <a:r>
            <a:rPr lang="pt-BR" sz="1800" b="1" kern="1200" dirty="0">
              <a:latin typeface="Times New Roman" panose="02020603050405020304" pitchFamily="18" charset="0"/>
              <a:cs typeface="Times New Roman" panose="02020603050405020304" pitchFamily="18" charset="0"/>
            </a:rPr>
            <a:t>(r &lt; 0.4 nm)</a:t>
          </a:r>
          <a:endParaRPr lang="en-US" sz="1800" b="1" kern="1200" dirty="0">
            <a:latin typeface="Times New Roman" panose="02020603050405020304" pitchFamily="18" charset="0"/>
            <a:cs typeface="Times New Roman" panose="02020603050405020304" pitchFamily="18" charset="0"/>
          </a:endParaRPr>
        </a:p>
      </dsp:txBody>
      <dsp:txXfrm>
        <a:off x="799529" y="1011837"/>
        <a:ext cx="2053753" cy="94408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355F1-CDEE-436A-95CB-97A88BF9CA92}" type="datetimeFigureOut">
              <a:rPr lang="en-GB" smtClean="0"/>
              <a:pPr/>
              <a:t>12/02/2023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41AA8-8242-459B-93C8-96BB521D6521}" type="slidenum">
              <a:rPr lang="en-GB" smtClean="0"/>
              <a:pPr/>
              <a:t>‹#›</a:t>
            </a:fld>
            <a:endParaRPr lang="en-GB"/>
          </a:p>
        </p:txBody>
      </p:sp>
    </p:spTree>
    <p:extLst>
      <p:ext uri="{BB962C8B-B14F-4D97-AF65-F5344CB8AC3E}">
        <p14:creationId xmlns:p14="http://schemas.microsoft.com/office/powerpoint/2010/main" xmlns="" val="154717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39/C4QI00222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a:t>
            </a:fld>
            <a:endParaRPr lang="en-GB"/>
          </a:p>
        </p:txBody>
      </p:sp>
    </p:spTree>
    <p:extLst>
      <p:ext uri="{BB962C8B-B14F-4D97-AF65-F5344CB8AC3E}">
        <p14:creationId xmlns:p14="http://schemas.microsoft.com/office/powerpoint/2010/main" xmlns="" val="155507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Polymers 2020, 12(9), 2061; https://doi.org/10.3390/polym12092061</a:t>
            </a:r>
          </a:p>
        </p:txBody>
      </p:sp>
      <p:sp>
        <p:nvSpPr>
          <p:cNvPr id="4" name="Slide Number Placeholder 3"/>
          <p:cNvSpPr>
            <a:spLocks noGrp="1"/>
          </p:cNvSpPr>
          <p:nvPr>
            <p:ph type="sldNum" sz="quarter" idx="5"/>
          </p:nvPr>
        </p:nvSpPr>
        <p:spPr/>
        <p:txBody>
          <a:bodyPr/>
          <a:lstStyle/>
          <a:p>
            <a:fld id="{66341AA8-8242-459B-93C8-96BB521D6521}" type="slidenum">
              <a:rPr lang="en-GB" smtClean="0"/>
              <a:pPr/>
              <a:t>10</a:t>
            </a:fld>
            <a:endParaRPr lang="en-GB"/>
          </a:p>
        </p:txBody>
      </p:sp>
    </p:spTree>
    <p:extLst>
      <p:ext uri="{BB962C8B-B14F-4D97-AF65-F5344CB8AC3E}">
        <p14:creationId xmlns:p14="http://schemas.microsoft.com/office/powerpoint/2010/main" xmlns="" val="48483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https://sciencemystic.com/metal-organic-frameworks-mofs/</a:t>
            </a:r>
          </a:p>
        </p:txBody>
      </p:sp>
      <p:sp>
        <p:nvSpPr>
          <p:cNvPr id="4" name="Slide Number Placeholder 3"/>
          <p:cNvSpPr>
            <a:spLocks noGrp="1"/>
          </p:cNvSpPr>
          <p:nvPr>
            <p:ph type="sldNum" sz="quarter" idx="5"/>
          </p:nvPr>
        </p:nvSpPr>
        <p:spPr/>
        <p:txBody>
          <a:bodyPr/>
          <a:lstStyle/>
          <a:p>
            <a:fld id="{66341AA8-8242-459B-93C8-96BB521D6521}" type="slidenum">
              <a:rPr lang="en-GB" smtClean="0"/>
              <a:pPr/>
              <a:t>11</a:t>
            </a:fld>
            <a:endParaRPr lang="en-GB"/>
          </a:p>
        </p:txBody>
      </p:sp>
    </p:spTree>
    <p:extLst>
      <p:ext uri="{BB962C8B-B14F-4D97-AF65-F5344CB8AC3E}">
        <p14:creationId xmlns:p14="http://schemas.microsoft.com/office/powerpoint/2010/main" xmlns="" val="355282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12</a:t>
            </a:fld>
            <a:endParaRPr lang="en-GB"/>
          </a:p>
        </p:txBody>
      </p:sp>
    </p:spTree>
    <p:extLst>
      <p:ext uri="{BB962C8B-B14F-4D97-AF65-F5344CB8AC3E}">
        <p14:creationId xmlns:p14="http://schemas.microsoft.com/office/powerpoint/2010/main" xmlns="" val="151552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13</a:t>
            </a:fld>
            <a:endParaRPr lang="en-GB"/>
          </a:p>
        </p:txBody>
      </p:sp>
    </p:spTree>
    <p:extLst>
      <p:ext uri="{BB962C8B-B14F-4D97-AF65-F5344CB8AC3E}">
        <p14:creationId xmlns:p14="http://schemas.microsoft.com/office/powerpoint/2010/main" xmlns="" val="1891242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Processes 2018, 6(8), 122; https://doi.org/10.3390/pr6080122</a:t>
            </a: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14</a:t>
            </a:fld>
            <a:endParaRPr lang="en-GB"/>
          </a:p>
        </p:txBody>
      </p:sp>
    </p:spTree>
    <p:extLst>
      <p:ext uri="{BB962C8B-B14F-4D97-AF65-F5344CB8AC3E}">
        <p14:creationId xmlns:p14="http://schemas.microsoft.com/office/powerpoint/2010/main" xmlns="" val="338401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ource Sans Pro" panose="020B0503030403020204" pitchFamily="34" charset="0"/>
              </a:rPr>
              <a:t>DOI: </a:t>
            </a:r>
            <a:r>
              <a:rPr lang="en-US" b="0" i="0" dirty="0">
                <a:solidFill>
                  <a:srgbClr val="007AAF"/>
                </a:solidFill>
                <a:effectLst/>
                <a:latin typeface="Source Sans Pro" panose="020B0503030403020204" pitchFamily="34" charset="0"/>
                <a:hlinkClick r:id="rId3" tooltip="Link to landing page via DOI"/>
              </a:rPr>
              <a:t>10.1039/C4QI00222A</a:t>
            </a:r>
            <a:r>
              <a:rPr lang="en-US" b="0" i="0" dirty="0">
                <a:effectLst/>
                <a:latin typeface="Source Sans Pro" panose="020B0503030403020204" pitchFamily="34" charset="0"/>
              </a:rPr>
              <a:t> </a:t>
            </a: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15</a:t>
            </a:fld>
            <a:endParaRPr lang="en-GB"/>
          </a:p>
        </p:txBody>
      </p:sp>
    </p:spTree>
    <p:extLst>
      <p:ext uri="{BB962C8B-B14F-4D97-AF65-F5344CB8AC3E}">
        <p14:creationId xmlns:p14="http://schemas.microsoft.com/office/powerpoint/2010/main" xmlns="" val="229358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Representative examples of organic ligands used in MOF synthesis. </a:t>
            </a:r>
          </a:p>
          <a:p>
            <a:r>
              <a:rPr lang="fr-FR" sz="1800" b="0" i="1" dirty="0" err="1">
                <a:solidFill>
                  <a:srgbClr val="000000"/>
                </a:solidFill>
                <a:effectLst/>
                <a:latin typeface="URWPalladioL-Ital"/>
              </a:rPr>
              <a:t>Separations</a:t>
            </a:r>
            <a:r>
              <a:rPr lang="fr-FR" sz="1800" b="0" i="1" dirty="0">
                <a:solidFill>
                  <a:srgbClr val="000000"/>
                </a:solidFill>
                <a:effectLst/>
                <a:latin typeface="URWPalladioL-Ital"/>
              </a:rPr>
              <a:t> </a:t>
            </a:r>
            <a:r>
              <a:rPr lang="fr-FR" sz="1800" b="1" i="0" dirty="0">
                <a:solidFill>
                  <a:srgbClr val="000000"/>
                </a:solidFill>
                <a:effectLst/>
                <a:latin typeface="URWPalladioL-Bold"/>
              </a:rPr>
              <a:t>2019</a:t>
            </a:r>
            <a:r>
              <a:rPr lang="fr-FR" sz="1800" b="0" i="0" dirty="0">
                <a:solidFill>
                  <a:srgbClr val="000000"/>
                </a:solidFill>
                <a:effectLst/>
                <a:latin typeface="URWPalladioL-Roma"/>
              </a:rPr>
              <a:t>, </a:t>
            </a:r>
            <a:r>
              <a:rPr lang="fr-FR" sz="1800" b="0" i="1" dirty="0">
                <a:solidFill>
                  <a:srgbClr val="000000"/>
                </a:solidFill>
                <a:effectLst/>
                <a:latin typeface="URWPalladioL-Ital"/>
              </a:rPr>
              <a:t>6</a:t>
            </a:r>
            <a:r>
              <a:rPr lang="fr-FR" sz="1800" b="0" i="0" dirty="0">
                <a:solidFill>
                  <a:srgbClr val="000000"/>
                </a:solidFill>
                <a:effectLst/>
                <a:latin typeface="URWPalladioL-Roma"/>
              </a:rPr>
              <a:t>, 33; doi:10.3390</a:t>
            </a:r>
            <a:r>
              <a:rPr lang="fr-FR" sz="1800" b="0" i="0" dirty="0">
                <a:solidFill>
                  <a:srgbClr val="000000"/>
                </a:solidFill>
                <a:effectLst/>
                <a:latin typeface="Rpxr"/>
              </a:rPr>
              <a:t>/</a:t>
            </a:r>
            <a:r>
              <a:rPr lang="fr-FR" sz="1800" b="0" i="0" dirty="0">
                <a:solidFill>
                  <a:srgbClr val="000000"/>
                </a:solidFill>
                <a:effectLst/>
                <a:latin typeface="URWPalladioL-Roma"/>
              </a:rPr>
              <a:t>separations6030033</a:t>
            </a:r>
            <a:r>
              <a:rPr lang="fr-FR" dirty="0"/>
              <a:t> </a:t>
            </a:r>
            <a:br>
              <a:rPr lang="fr-FR" dirty="0"/>
            </a:br>
            <a:endParaRPr lang="en-US" dirty="0"/>
          </a:p>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16</a:t>
            </a:fld>
            <a:endParaRPr lang="en-GB"/>
          </a:p>
        </p:txBody>
      </p:sp>
    </p:spTree>
    <p:extLst>
      <p:ext uri="{BB962C8B-B14F-4D97-AF65-F5344CB8AC3E}">
        <p14:creationId xmlns:p14="http://schemas.microsoft.com/office/powerpoint/2010/main" xmlns="" val="298653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 Compos. </a:t>
            </a:r>
            <a:r>
              <a:rPr lang="fr-FR" dirty="0" err="1"/>
              <a:t>Sci</a:t>
            </a:r>
            <a:r>
              <a:rPr lang="fr-FR" dirty="0"/>
              <a:t>. 2020, 4(2), 75; https://doi.org/10.3390/jcs4020075</a:t>
            </a: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17</a:t>
            </a:fld>
            <a:endParaRPr lang="en-GB"/>
          </a:p>
        </p:txBody>
      </p:sp>
    </p:spTree>
    <p:extLst>
      <p:ext uri="{BB962C8B-B14F-4D97-AF65-F5344CB8AC3E}">
        <p14:creationId xmlns:p14="http://schemas.microsoft.com/office/powerpoint/2010/main" xmlns="" val="126261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18</a:t>
            </a:fld>
            <a:endParaRPr lang="en-GB"/>
          </a:p>
        </p:txBody>
      </p:sp>
    </p:spTree>
    <p:extLst>
      <p:ext uri="{BB962C8B-B14F-4D97-AF65-F5344CB8AC3E}">
        <p14:creationId xmlns:p14="http://schemas.microsoft.com/office/powerpoint/2010/main" xmlns="" val="2267514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19</a:t>
            </a:fld>
            <a:endParaRPr lang="en-GB"/>
          </a:p>
        </p:txBody>
      </p:sp>
    </p:spTree>
    <p:extLst>
      <p:ext uri="{BB962C8B-B14F-4D97-AF65-F5344CB8AC3E}">
        <p14:creationId xmlns:p14="http://schemas.microsoft.com/office/powerpoint/2010/main" xmlns="" val="103382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a:t>
            </a:fld>
            <a:endParaRPr lang="en-GB"/>
          </a:p>
        </p:txBody>
      </p:sp>
    </p:spTree>
    <p:extLst>
      <p:ext uri="{BB962C8B-B14F-4D97-AF65-F5344CB8AC3E}">
        <p14:creationId xmlns:p14="http://schemas.microsoft.com/office/powerpoint/2010/main" xmlns="" val="4161145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20</a:t>
            </a:fld>
            <a:endParaRPr lang="en-GB"/>
          </a:p>
        </p:txBody>
      </p:sp>
    </p:spTree>
    <p:extLst>
      <p:ext uri="{BB962C8B-B14F-4D97-AF65-F5344CB8AC3E}">
        <p14:creationId xmlns:p14="http://schemas.microsoft.com/office/powerpoint/2010/main" xmlns="" val="859443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term solvothermal implies the use of any solvent and is more general than the term hydrothermal used where the solvent is water.</a:t>
            </a:r>
          </a:p>
        </p:txBody>
      </p:sp>
      <p:sp>
        <p:nvSpPr>
          <p:cNvPr id="4" name="Slide Number Placeholder 3"/>
          <p:cNvSpPr>
            <a:spLocks noGrp="1"/>
          </p:cNvSpPr>
          <p:nvPr>
            <p:ph type="sldNum" sz="quarter" idx="5"/>
          </p:nvPr>
        </p:nvSpPr>
        <p:spPr/>
        <p:txBody>
          <a:bodyPr/>
          <a:lstStyle/>
          <a:p>
            <a:fld id="{66341AA8-8242-459B-93C8-96BB521D6521}" type="slidenum">
              <a:rPr lang="en-GB" smtClean="0"/>
              <a:pPr/>
              <a:t>21</a:t>
            </a:fld>
            <a:endParaRPr lang="en-GB"/>
          </a:p>
        </p:txBody>
      </p:sp>
    </p:spTree>
    <p:extLst>
      <p:ext uri="{BB962C8B-B14F-4D97-AF65-F5344CB8AC3E}">
        <p14:creationId xmlns:p14="http://schemas.microsoft.com/office/powerpoint/2010/main" xmlns="" val="152352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22</a:t>
            </a:fld>
            <a:endParaRPr lang="en-GB"/>
          </a:p>
        </p:txBody>
      </p:sp>
    </p:spTree>
    <p:extLst>
      <p:ext uri="{BB962C8B-B14F-4D97-AF65-F5344CB8AC3E}">
        <p14:creationId xmlns:p14="http://schemas.microsoft.com/office/powerpoint/2010/main" xmlns="" val="1626381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23</a:t>
            </a:fld>
            <a:endParaRPr lang="en-GB"/>
          </a:p>
        </p:txBody>
      </p:sp>
    </p:spTree>
    <p:extLst>
      <p:ext uri="{BB962C8B-B14F-4D97-AF65-F5344CB8AC3E}">
        <p14:creationId xmlns:p14="http://schemas.microsoft.com/office/powerpoint/2010/main" xmlns="" val="2988288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Diethyl formamide, acetonitrile, dimethyl formamide, acetone, methanol, ethanol and other organic solvents are often utilized. Solvent mixtures have also been utilized to avoid difficulties with different starting components having variable solubilities. </a:t>
            </a:r>
          </a:p>
        </p:txBody>
      </p:sp>
      <p:sp>
        <p:nvSpPr>
          <p:cNvPr id="4" name="Slide Number Placeholder 3"/>
          <p:cNvSpPr>
            <a:spLocks noGrp="1"/>
          </p:cNvSpPr>
          <p:nvPr>
            <p:ph type="sldNum" sz="quarter" idx="5"/>
          </p:nvPr>
        </p:nvSpPr>
        <p:spPr/>
        <p:txBody>
          <a:bodyPr/>
          <a:lstStyle/>
          <a:p>
            <a:fld id="{66341AA8-8242-459B-93C8-96BB521D6521}" type="slidenum">
              <a:rPr lang="en-GB" smtClean="0"/>
              <a:pPr/>
              <a:t>24</a:t>
            </a:fld>
            <a:endParaRPr lang="en-GB"/>
          </a:p>
        </p:txBody>
      </p:sp>
    </p:spTree>
    <p:extLst>
      <p:ext uri="{BB962C8B-B14F-4D97-AF65-F5344CB8AC3E}">
        <p14:creationId xmlns:p14="http://schemas.microsoft.com/office/powerpoint/2010/main" xmlns="" val="2722087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25</a:t>
            </a:fld>
            <a:endParaRPr lang="en-GB"/>
          </a:p>
        </p:txBody>
      </p:sp>
    </p:spTree>
    <p:extLst>
      <p:ext uri="{BB962C8B-B14F-4D97-AF65-F5344CB8AC3E}">
        <p14:creationId xmlns:p14="http://schemas.microsoft.com/office/powerpoint/2010/main" xmlns="" val="1941609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26</a:t>
            </a:fld>
            <a:endParaRPr lang="en-GB"/>
          </a:p>
        </p:txBody>
      </p:sp>
    </p:spTree>
    <p:extLst>
      <p:ext uri="{BB962C8B-B14F-4D97-AF65-F5344CB8AC3E}">
        <p14:creationId xmlns:p14="http://schemas.microsoft.com/office/powerpoint/2010/main" xmlns="" val="2890022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27</a:t>
            </a:fld>
            <a:endParaRPr lang="en-GB"/>
          </a:p>
        </p:txBody>
      </p:sp>
    </p:spTree>
    <p:extLst>
      <p:ext uri="{BB962C8B-B14F-4D97-AF65-F5344CB8AC3E}">
        <p14:creationId xmlns:p14="http://schemas.microsoft.com/office/powerpoint/2010/main" xmlns="" val="1467677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28</a:t>
            </a:fld>
            <a:endParaRPr lang="en-GB"/>
          </a:p>
        </p:txBody>
      </p:sp>
    </p:spTree>
    <p:extLst>
      <p:ext uri="{BB962C8B-B14F-4D97-AF65-F5344CB8AC3E}">
        <p14:creationId xmlns:p14="http://schemas.microsoft.com/office/powerpoint/2010/main" xmlns="" val="3610767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29</a:t>
            </a:fld>
            <a:endParaRPr lang="en-GB"/>
          </a:p>
        </p:txBody>
      </p:sp>
    </p:spTree>
    <p:extLst>
      <p:ext uri="{BB962C8B-B14F-4D97-AF65-F5344CB8AC3E}">
        <p14:creationId xmlns:p14="http://schemas.microsoft.com/office/powerpoint/2010/main" xmlns="" val="274488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3</a:t>
            </a:fld>
            <a:endParaRPr lang="en-GB"/>
          </a:p>
        </p:txBody>
      </p:sp>
    </p:spTree>
    <p:extLst>
      <p:ext uri="{BB962C8B-B14F-4D97-AF65-F5344CB8AC3E}">
        <p14:creationId xmlns:p14="http://schemas.microsoft.com/office/powerpoint/2010/main" xmlns="" val="4011325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especially noted that this method affords both powders and films.</a:t>
            </a:r>
          </a:p>
        </p:txBody>
      </p:sp>
      <p:sp>
        <p:nvSpPr>
          <p:cNvPr id="4" name="Slide Number Placeholder 3"/>
          <p:cNvSpPr>
            <a:spLocks noGrp="1"/>
          </p:cNvSpPr>
          <p:nvPr>
            <p:ph type="sldNum" sz="quarter" idx="5"/>
          </p:nvPr>
        </p:nvSpPr>
        <p:spPr/>
        <p:txBody>
          <a:bodyPr/>
          <a:lstStyle/>
          <a:p>
            <a:fld id="{66341AA8-8242-459B-93C8-96BB521D6521}" type="slidenum">
              <a:rPr lang="en-GB" smtClean="0"/>
              <a:pPr/>
              <a:t>30</a:t>
            </a:fld>
            <a:endParaRPr lang="en-GB"/>
          </a:p>
        </p:txBody>
      </p:sp>
    </p:spTree>
    <p:extLst>
      <p:ext uri="{BB962C8B-B14F-4D97-AF65-F5344CB8AC3E}">
        <p14:creationId xmlns:p14="http://schemas.microsoft.com/office/powerpoint/2010/main" xmlns="" val="254842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31</a:t>
            </a:fld>
            <a:endParaRPr lang="en-GB"/>
          </a:p>
        </p:txBody>
      </p:sp>
    </p:spTree>
    <p:extLst>
      <p:ext uri="{BB962C8B-B14F-4D97-AF65-F5344CB8AC3E}">
        <p14:creationId xmlns:p14="http://schemas.microsoft.com/office/powerpoint/2010/main" xmlns="" val="1862808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The most popular approaches are the hot-spot model and the magma – plasma model.</a:t>
            </a:r>
          </a:p>
          <a:p>
            <a:pPr marL="171450" indent="-171450">
              <a:buFont typeface="Wingdings" panose="05000000000000000000" pitchFamily="2" charset="2"/>
              <a:buChar char="q"/>
            </a:pPr>
            <a:r>
              <a:rPr lang="en-US" dirty="0"/>
              <a:t>The former model considers the contact of two solid surfaces exposed to mechanochemical treatment. </a:t>
            </a:r>
          </a:p>
          <a:p>
            <a:pPr marL="171450" indent="-171450">
              <a:buFont typeface="Wingdings" panose="05000000000000000000" pitchFamily="2" charset="2"/>
              <a:buChar char="q"/>
            </a:pPr>
            <a:r>
              <a:rPr lang="en-US" dirty="0"/>
              <a:t>The magma – plasma model focuses on the processes that occur directly at the contact spot of colliding particles</a:t>
            </a:r>
          </a:p>
        </p:txBody>
      </p:sp>
      <p:sp>
        <p:nvSpPr>
          <p:cNvPr id="4" name="Slide Number Placeholder 3"/>
          <p:cNvSpPr>
            <a:spLocks noGrp="1"/>
          </p:cNvSpPr>
          <p:nvPr>
            <p:ph type="sldNum" sz="quarter" idx="5"/>
          </p:nvPr>
        </p:nvSpPr>
        <p:spPr/>
        <p:txBody>
          <a:bodyPr/>
          <a:lstStyle/>
          <a:p>
            <a:fld id="{66341AA8-8242-459B-93C8-96BB521D6521}" type="slidenum">
              <a:rPr lang="en-GB" smtClean="0"/>
              <a:pPr/>
              <a:t>32</a:t>
            </a:fld>
            <a:endParaRPr lang="en-GB"/>
          </a:p>
        </p:txBody>
      </p:sp>
    </p:spTree>
    <p:extLst>
      <p:ext uri="{BB962C8B-B14F-4D97-AF65-F5344CB8AC3E}">
        <p14:creationId xmlns:p14="http://schemas.microsoft.com/office/powerpoint/2010/main" xmlns="" val="486045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https://sciencemystic.com/metal-organic-frameworks-mofs/</a:t>
            </a:r>
          </a:p>
        </p:txBody>
      </p:sp>
      <p:sp>
        <p:nvSpPr>
          <p:cNvPr id="4" name="Slide Number Placeholder 3"/>
          <p:cNvSpPr>
            <a:spLocks noGrp="1"/>
          </p:cNvSpPr>
          <p:nvPr>
            <p:ph type="sldNum" sz="quarter" idx="5"/>
          </p:nvPr>
        </p:nvSpPr>
        <p:spPr/>
        <p:txBody>
          <a:bodyPr/>
          <a:lstStyle/>
          <a:p>
            <a:fld id="{66341AA8-8242-459B-93C8-96BB521D6521}" type="slidenum">
              <a:rPr lang="en-GB" smtClean="0"/>
              <a:pPr/>
              <a:t>33</a:t>
            </a:fld>
            <a:endParaRPr lang="en-GB"/>
          </a:p>
        </p:txBody>
      </p:sp>
    </p:spTree>
    <p:extLst>
      <p:ext uri="{BB962C8B-B14F-4D97-AF65-F5344CB8AC3E}">
        <p14:creationId xmlns:p14="http://schemas.microsoft.com/office/powerpoint/2010/main" xmlns="" val="54225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34</a:t>
            </a:fld>
            <a:endParaRPr lang="en-GB"/>
          </a:p>
        </p:txBody>
      </p:sp>
    </p:spTree>
    <p:extLst>
      <p:ext uri="{BB962C8B-B14F-4D97-AF65-F5344CB8AC3E}">
        <p14:creationId xmlns:p14="http://schemas.microsoft.com/office/powerpoint/2010/main" xmlns="" val="3675684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35</a:t>
            </a:fld>
            <a:endParaRPr lang="en-GB"/>
          </a:p>
        </p:txBody>
      </p:sp>
    </p:spTree>
    <p:extLst>
      <p:ext uri="{BB962C8B-B14F-4D97-AF65-F5344CB8AC3E}">
        <p14:creationId xmlns:p14="http://schemas.microsoft.com/office/powerpoint/2010/main" xmlns="" val="2854420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pt-BR" dirty="0"/>
              <a:t>Acta Cryst. (2014). B70, 3–10 doi:10.1107/S2052520613029557</a:t>
            </a: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36</a:t>
            </a:fld>
            <a:endParaRPr lang="en-GB"/>
          </a:p>
        </p:txBody>
      </p:sp>
    </p:spTree>
    <p:extLst>
      <p:ext uri="{BB962C8B-B14F-4D97-AF65-F5344CB8AC3E}">
        <p14:creationId xmlns:p14="http://schemas.microsoft.com/office/powerpoint/2010/main" xmlns="" val="218580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https://doi.org/10.1016/j.tifs.2020.08.004</a:t>
            </a:r>
          </a:p>
        </p:txBody>
      </p:sp>
      <p:sp>
        <p:nvSpPr>
          <p:cNvPr id="4" name="Slide Number Placeholder 3"/>
          <p:cNvSpPr>
            <a:spLocks noGrp="1"/>
          </p:cNvSpPr>
          <p:nvPr>
            <p:ph type="sldNum" sz="quarter" idx="5"/>
          </p:nvPr>
        </p:nvSpPr>
        <p:spPr/>
        <p:txBody>
          <a:bodyPr/>
          <a:lstStyle/>
          <a:p>
            <a:fld id="{66341AA8-8242-459B-93C8-96BB521D6521}" type="slidenum">
              <a:rPr lang="en-GB" smtClean="0"/>
              <a:pPr/>
              <a:t>37</a:t>
            </a:fld>
            <a:endParaRPr lang="en-GB"/>
          </a:p>
        </p:txBody>
      </p:sp>
    </p:spTree>
    <p:extLst>
      <p:ext uri="{BB962C8B-B14F-4D97-AF65-F5344CB8AC3E}">
        <p14:creationId xmlns:p14="http://schemas.microsoft.com/office/powerpoint/2010/main" xmlns="" val="1908645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https://doi.org/10.1016/j.tifs.2020.08.004</a:t>
            </a:r>
          </a:p>
        </p:txBody>
      </p:sp>
      <p:sp>
        <p:nvSpPr>
          <p:cNvPr id="4" name="Slide Number Placeholder 3"/>
          <p:cNvSpPr>
            <a:spLocks noGrp="1"/>
          </p:cNvSpPr>
          <p:nvPr>
            <p:ph type="sldNum" sz="quarter" idx="5"/>
          </p:nvPr>
        </p:nvSpPr>
        <p:spPr/>
        <p:txBody>
          <a:bodyPr/>
          <a:lstStyle/>
          <a:p>
            <a:fld id="{66341AA8-8242-459B-93C8-96BB521D6521}" type="slidenum">
              <a:rPr lang="en-GB" smtClean="0"/>
              <a:pPr/>
              <a:t>38</a:t>
            </a:fld>
            <a:endParaRPr lang="en-GB"/>
          </a:p>
        </p:txBody>
      </p:sp>
    </p:spTree>
    <p:extLst>
      <p:ext uri="{BB962C8B-B14F-4D97-AF65-F5344CB8AC3E}">
        <p14:creationId xmlns:p14="http://schemas.microsoft.com/office/powerpoint/2010/main" xmlns="" val="342182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https://doi.org/10.1016/j.tifs.2020.08.004</a:t>
            </a:r>
          </a:p>
        </p:txBody>
      </p:sp>
      <p:sp>
        <p:nvSpPr>
          <p:cNvPr id="4" name="Slide Number Placeholder 3"/>
          <p:cNvSpPr>
            <a:spLocks noGrp="1"/>
          </p:cNvSpPr>
          <p:nvPr>
            <p:ph type="sldNum" sz="quarter" idx="5"/>
          </p:nvPr>
        </p:nvSpPr>
        <p:spPr/>
        <p:txBody>
          <a:bodyPr/>
          <a:lstStyle/>
          <a:p>
            <a:fld id="{66341AA8-8242-459B-93C8-96BB521D6521}" type="slidenum">
              <a:rPr lang="en-GB" smtClean="0"/>
              <a:pPr/>
              <a:t>39</a:t>
            </a:fld>
            <a:endParaRPr lang="en-GB"/>
          </a:p>
        </p:txBody>
      </p:sp>
    </p:spTree>
    <p:extLst>
      <p:ext uri="{BB962C8B-B14F-4D97-AF65-F5344CB8AC3E}">
        <p14:creationId xmlns:p14="http://schemas.microsoft.com/office/powerpoint/2010/main" xmlns="" val="405040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Union of Pure and Applied Chemistry (IUPAC)</a:t>
            </a:r>
          </a:p>
        </p:txBody>
      </p:sp>
      <p:sp>
        <p:nvSpPr>
          <p:cNvPr id="4" name="Slide Number Placeholder 3"/>
          <p:cNvSpPr>
            <a:spLocks noGrp="1"/>
          </p:cNvSpPr>
          <p:nvPr>
            <p:ph type="sldNum" sz="quarter" idx="5"/>
          </p:nvPr>
        </p:nvSpPr>
        <p:spPr/>
        <p:txBody>
          <a:bodyPr/>
          <a:lstStyle/>
          <a:p>
            <a:fld id="{66341AA8-8242-459B-93C8-96BB521D6521}" type="slidenum">
              <a:rPr lang="en-GB" smtClean="0"/>
              <a:pPr/>
              <a:t>4</a:t>
            </a:fld>
            <a:endParaRPr lang="en-GB"/>
          </a:p>
        </p:txBody>
      </p:sp>
    </p:spTree>
    <p:extLst>
      <p:ext uri="{BB962C8B-B14F-4D97-AF65-F5344CB8AC3E}">
        <p14:creationId xmlns:p14="http://schemas.microsoft.com/office/powerpoint/2010/main" xmlns="" val="3367470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https://doi.org/10.1016/j.tifs.2020.08.004</a:t>
            </a:r>
          </a:p>
        </p:txBody>
      </p:sp>
      <p:sp>
        <p:nvSpPr>
          <p:cNvPr id="4" name="Slide Number Placeholder 3"/>
          <p:cNvSpPr>
            <a:spLocks noGrp="1"/>
          </p:cNvSpPr>
          <p:nvPr>
            <p:ph type="sldNum" sz="quarter" idx="5"/>
          </p:nvPr>
        </p:nvSpPr>
        <p:spPr/>
        <p:txBody>
          <a:bodyPr/>
          <a:lstStyle/>
          <a:p>
            <a:fld id="{66341AA8-8242-459B-93C8-96BB521D6521}" type="slidenum">
              <a:rPr lang="en-GB" smtClean="0"/>
              <a:pPr/>
              <a:t>40</a:t>
            </a:fld>
            <a:endParaRPr lang="en-GB"/>
          </a:p>
        </p:txBody>
      </p:sp>
    </p:spTree>
    <p:extLst>
      <p:ext uri="{BB962C8B-B14F-4D97-AF65-F5344CB8AC3E}">
        <p14:creationId xmlns:p14="http://schemas.microsoft.com/office/powerpoint/2010/main" xmlns="" val="2029602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fr-FR" dirty="0" err="1"/>
              <a:t>Molecules</a:t>
            </a:r>
            <a:r>
              <a:rPr lang="fr-FR" dirty="0"/>
              <a:t> 2017, 22, 144; doi:10.3390/molecules22010144</a:t>
            </a: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41</a:t>
            </a:fld>
            <a:endParaRPr lang="en-GB"/>
          </a:p>
        </p:txBody>
      </p:sp>
    </p:spTree>
    <p:extLst>
      <p:ext uri="{BB962C8B-B14F-4D97-AF65-F5344CB8AC3E}">
        <p14:creationId xmlns:p14="http://schemas.microsoft.com/office/powerpoint/2010/main" xmlns="" val="399451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https://doi.org/10.1016/j.tifs.2020.08.004</a:t>
            </a:r>
          </a:p>
        </p:txBody>
      </p:sp>
      <p:sp>
        <p:nvSpPr>
          <p:cNvPr id="4" name="Slide Number Placeholder 3"/>
          <p:cNvSpPr>
            <a:spLocks noGrp="1"/>
          </p:cNvSpPr>
          <p:nvPr>
            <p:ph type="sldNum" sz="quarter" idx="5"/>
          </p:nvPr>
        </p:nvSpPr>
        <p:spPr/>
        <p:txBody>
          <a:bodyPr/>
          <a:lstStyle/>
          <a:p>
            <a:fld id="{66341AA8-8242-459B-93C8-96BB521D6521}" type="slidenum">
              <a:rPr lang="en-GB" smtClean="0"/>
              <a:pPr/>
              <a:t>42</a:t>
            </a:fld>
            <a:endParaRPr lang="en-GB"/>
          </a:p>
        </p:txBody>
      </p:sp>
    </p:spTree>
    <p:extLst>
      <p:ext uri="{BB962C8B-B14F-4D97-AF65-F5344CB8AC3E}">
        <p14:creationId xmlns:p14="http://schemas.microsoft.com/office/powerpoint/2010/main" xmlns="" val="1322362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43</a:t>
            </a:fld>
            <a:endParaRPr lang="en-GB"/>
          </a:p>
        </p:txBody>
      </p:sp>
    </p:spTree>
    <p:extLst>
      <p:ext uri="{BB962C8B-B14F-4D97-AF65-F5344CB8AC3E}">
        <p14:creationId xmlns:p14="http://schemas.microsoft.com/office/powerpoint/2010/main" xmlns="" val="252121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 10.1007/978-3-662-45456-5</a:t>
            </a:r>
          </a:p>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5</a:t>
            </a:fld>
            <a:endParaRPr lang="en-GB"/>
          </a:p>
        </p:txBody>
      </p:sp>
    </p:spTree>
    <p:extLst>
      <p:ext uri="{BB962C8B-B14F-4D97-AF65-F5344CB8AC3E}">
        <p14:creationId xmlns:p14="http://schemas.microsoft.com/office/powerpoint/2010/main" xmlns="" val="316452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6</a:t>
            </a:fld>
            <a:endParaRPr lang="en-GB"/>
          </a:p>
        </p:txBody>
      </p:sp>
    </p:spTree>
    <p:extLst>
      <p:ext uri="{BB962C8B-B14F-4D97-AF65-F5344CB8AC3E}">
        <p14:creationId xmlns:p14="http://schemas.microsoft.com/office/powerpoint/2010/main" xmlns="" val="382003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1. Structures of four selected zeolites (from top to bottom: </a:t>
            </a:r>
            <a:r>
              <a:rPr lang="en-US" dirty="0" err="1"/>
              <a:t>faujasite</a:t>
            </a:r>
            <a:r>
              <a:rPr lang="en-US" dirty="0"/>
              <a:t> or zeolites X, Y; zeolite ZSM-12; zeolite ZSM-5 or silicalite-1; zeolite Theta-1 or ZSM-22) and their micropore systems and dimensions.</a:t>
            </a:r>
          </a:p>
        </p:txBody>
      </p:sp>
      <p:sp>
        <p:nvSpPr>
          <p:cNvPr id="4" name="Slide Number Placeholder 3"/>
          <p:cNvSpPr>
            <a:spLocks noGrp="1"/>
          </p:cNvSpPr>
          <p:nvPr>
            <p:ph type="sldNum" sz="quarter" idx="5"/>
          </p:nvPr>
        </p:nvSpPr>
        <p:spPr/>
        <p:txBody>
          <a:bodyPr/>
          <a:lstStyle/>
          <a:p>
            <a:fld id="{66341AA8-8242-459B-93C8-96BB521D6521}" type="slidenum">
              <a:rPr lang="en-GB" smtClean="0"/>
              <a:pPr/>
              <a:t>7</a:t>
            </a:fld>
            <a:endParaRPr lang="en-GB"/>
          </a:p>
        </p:txBody>
      </p:sp>
    </p:spTree>
    <p:extLst>
      <p:ext uri="{BB962C8B-B14F-4D97-AF65-F5344CB8AC3E}">
        <p14:creationId xmlns:p14="http://schemas.microsoft.com/office/powerpoint/2010/main" xmlns="" val="42370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Porous Organic Frameworks (POFs)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DOI 10.1007/978-3-662-45456-5</a:t>
            </a:r>
          </a:p>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8</a:t>
            </a:fld>
            <a:endParaRPr lang="en-GB"/>
          </a:p>
        </p:txBody>
      </p:sp>
    </p:spTree>
    <p:extLst>
      <p:ext uri="{BB962C8B-B14F-4D97-AF65-F5344CB8AC3E}">
        <p14:creationId xmlns:p14="http://schemas.microsoft.com/office/powerpoint/2010/main" xmlns="" val="388569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MOF-5 or IRMOF-1 is a Metal-organic framework compound with the formula Zn4O(BDC)3, where BDC2−=1,4-benzodicarboxylate (MOF-5) It was found by Omar M. </a:t>
            </a:r>
            <a:r>
              <a:rPr lang="en-US" dirty="0" err="1"/>
              <a:t>Yaghi</a:t>
            </a:r>
            <a:r>
              <a:rPr lang="en-US" dirty="0"/>
              <a:t>.</a:t>
            </a:r>
          </a:p>
          <a:p>
            <a:r>
              <a:rPr lang="en-US" dirty="0"/>
              <a:t>In 1999, researchers proved that a new wonder material called MOF-5, first made only a few years earlier, had more than three times the internal surface area of the most porous zeolite. </a:t>
            </a:r>
          </a:p>
        </p:txBody>
      </p:sp>
      <p:sp>
        <p:nvSpPr>
          <p:cNvPr id="4" name="Slide Number Placeholder 3"/>
          <p:cNvSpPr>
            <a:spLocks noGrp="1"/>
          </p:cNvSpPr>
          <p:nvPr>
            <p:ph type="sldNum" sz="quarter" idx="5"/>
          </p:nvPr>
        </p:nvSpPr>
        <p:spPr/>
        <p:txBody>
          <a:bodyPr/>
          <a:lstStyle/>
          <a:p>
            <a:fld id="{66341AA8-8242-459B-93C8-96BB521D6521}" type="slidenum">
              <a:rPr lang="en-GB" smtClean="0"/>
              <a:pPr/>
              <a:t>9</a:t>
            </a:fld>
            <a:endParaRPr lang="en-GB"/>
          </a:p>
        </p:txBody>
      </p:sp>
    </p:spTree>
    <p:extLst>
      <p:ext uri="{BB962C8B-B14F-4D97-AF65-F5344CB8AC3E}">
        <p14:creationId xmlns:p14="http://schemas.microsoft.com/office/powerpoint/2010/main" xmlns="" val="1416409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50" y="-7938"/>
            <a:ext cx="91821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55679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0689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E417D-CF15-43E3-8971-68B08E445DA5}"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FECF2-1F6A-493E-8567-7AD502BCC3F7}"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96F88E-10D6-4484-9178-CD699EE89828}"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5CE258-6C33-43A9-BB3A-0999049973E9}"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0B111B-6B8B-4F26-81E8-4EEDCFEE7282}" type="datetime1">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7ADD9-945E-4E25-90FF-9E58DD1A4359}" type="datetime1">
              <a:rPr lang="en-US" smtClean="0"/>
              <a:pPr/>
              <a:t>2/12/2023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9F6EB0-4165-45FC-8602-5352F8B5EE26}" type="datetime1">
              <a:rPr lang="en-US" smtClean="0"/>
              <a:pPr/>
              <a:t>2/12/2023</a:t>
            </a:fld>
            <a:endParaRPr lang="en-US"/>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680D8-1F1D-40E7-968F-53502BBBBD23}" type="datetime1">
              <a:rPr lang="en-US" smtClean="0"/>
              <a:pPr/>
              <a:t>2/12/2023</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7217F-2F49-4F9F-A0EA-2CE5025DBD58}" type="datetime1">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AA0D-AF49-4783-AADF-A8887A393F51}" type="datetime1">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9050" y="-11113"/>
            <a:ext cx="9182100" cy="6889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914400" y="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64088" y="61653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B608A-FB28-40D7-B086-69C5286ABF8A}" type="datetime1">
              <a:rPr lang="en-US" smtClean="0"/>
              <a:pPr/>
              <a:t>2/12/2023</a:t>
            </a:fld>
            <a:endParaRPr lang="en-US"/>
          </a:p>
        </p:txBody>
      </p:sp>
      <p:sp>
        <p:nvSpPr>
          <p:cNvPr id="5" name="Footer Placeholder 4"/>
          <p:cNvSpPr>
            <a:spLocks noGrp="1"/>
          </p:cNvSpPr>
          <p:nvPr>
            <p:ph type="ftr" sz="quarter" idx="3"/>
          </p:nvPr>
        </p:nvSpPr>
        <p:spPr>
          <a:xfrm>
            <a:off x="467544" y="6165304"/>
            <a:ext cx="3816424" cy="69269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
        <p:nvSpPr>
          <p:cNvPr id="8" name="Slide Number Placeholder 5"/>
          <p:cNvSpPr txBox="1">
            <a:spLocks/>
          </p:cNvSpPr>
          <p:nvPr userDrawn="1"/>
        </p:nvSpPr>
        <p:spPr>
          <a:xfrm>
            <a:off x="7716620" y="6479463"/>
            <a:ext cx="815820" cy="360040"/>
          </a:xfrm>
          <a:prstGeom prst="rect">
            <a:avLst/>
          </a:prstGeom>
        </p:spPr>
        <p:txBody>
          <a:bodyPr/>
          <a:lstStyle>
            <a:defPPr>
              <a:defRPr lang="en-US"/>
            </a:defPPr>
            <a:lvl1pPr marL="0" algn="r" defTabSz="914400" rtl="1"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dirty="0" err="1"/>
              <a:t>Hossam</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hab.hossam@ejust.edu.e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ostafa.mahmoud@ejust.edu.e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2674"/>
            <a:ext cx="9144000" cy="1752600"/>
          </a:xfrm>
        </p:spPr>
        <p:txBody>
          <a:bodyPr>
            <a:normAutofit fontScale="90000"/>
          </a:bodyPr>
          <a:lstStyle/>
          <a:p>
            <a:r>
              <a:rPr lang="en-US" sz="4000" b="1" dirty="0">
                <a:solidFill>
                  <a:srgbClr val="000000"/>
                </a:solidFill>
                <a:latin typeface="Arial" panose="020B0604020202020204" pitchFamily="34" charset="0"/>
              </a:rPr>
              <a:t>CPE 703 Research Seminar on Selected Topics in Chemical Engineering</a:t>
            </a:r>
            <a:endParaRPr lang="en-US" sz="4000" b="1" dirty="0"/>
          </a:p>
        </p:txBody>
      </p:sp>
      <p:sp>
        <p:nvSpPr>
          <p:cNvPr id="3" name="Subtitle 2"/>
          <p:cNvSpPr>
            <a:spLocks noGrp="1"/>
          </p:cNvSpPr>
          <p:nvPr>
            <p:ph type="subTitle" idx="1"/>
          </p:nvPr>
        </p:nvSpPr>
        <p:spPr>
          <a:xfrm>
            <a:off x="612676" y="3581400"/>
            <a:ext cx="7918648" cy="1752600"/>
          </a:xfrm>
        </p:spPr>
        <p:txBody>
          <a:bodyPr>
            <a:noAutofit/>
          </a:bodyPr>
          <a:lstStyle/>
          <a:p>
            <a:endParaRPr lang="en-US" sz="1600" b="1" dirty="0">
              <a:solidFill>
                <a:srgbClr val="FF0000"/>
              </a:solidFill>
              <a:latin typeface="Times New Roman" pitchFamily="18" charset="0"/>
              <a:cs typeface="Times New Roman" pitchFamily="18" charset="0"/>
            </a:endParaRPr>
          </a:p>
          <a:p>
            <a:r>
              <a:rPr lang="en-US" sz="1800" b="1" dirty="0">
                <a:solidFill>
                  <a:srgbClr val="FF0000"/>
                </a:solidFill>
                <a:latin typeface="Times New Roman" pitchFamily="18" charset="0"/>
                <a:cs typeface="Times New Roman" pitchFamily="18" charset="0"/>
              </a:rPr>
              <a:t>Chemical and Petrochemicals Engineering Department </a:t>
            </a:r>
          </a:p>
          <a:p>
            <a:r>
              <a:rPr lang="en-US" sz="1800" b="1" dirty="0">
                <a:solidFill>
                  <a:srgbClr val="FF0000"/>
                </a:solidFill>
                <a:latin typeface="Times New Roman" pitchFamily="18" charset="0"/>
                <a:cs typeface="Times New Roman" pitchFamily="18" charset="0"/>
              </a:rPr>
              <a:t>School of Energy, Environmental, Chemical and Petrochemicals Engineering</a:t>
            </a:r>
          </a:p>
          <a:p>
            <a:r>
              <a:rPr lang="en-US" sz="1800" b="1" dirty="0">
                <a:solidFill>
                  <a:srgbClr val="FF0000"/>
                </a:solidFill>
                <a:latin typeface="Times New Roman" pitchFamily="18" charset="0"/>
                <a:cs typeface="Times New Roman" pitchFamily="18" charset="0"/>
              </a:rPr>
              <a:t>Egypt-Japan University of Science and Technology</a:t>
            </a:r>
          </a:p>
          <a:p>
            <a:r>
              <a:rPr lang="en-US" sz="1800" b="1" dirty="0">
                <a:solidFill>
                  <a:srgbClr val="FF0000"/>
                </a:solidFill>
                <a:latin typeface="Times New Roman" pitchFamily="18" charset="0"/>
                <a:cs typeface="Times New Roman" pitchFamily="18" charset="0"/>
              </a:rPr>
              <a:t>(E-JUST)</a:t>
            </a:r>
          </a:p>
          <a:p>
            <a:endParaRPr lang="en-GB" sz="600" dirty="0">
              <a:solidFill>
                <a:srgbClr val="FF0000"/>
              </a:solidFill>
              <a:hlinkClick r:id="rId3">
                <a:extLst>
                  <a:ext uri="{A12FA001-AC4F-418D-AE19-62706E023703}">
                    <ahyp:hlinkClr xmlns:ahyp="http://schemas.microsoft.com/office/drawing/2018/hyperlinkcolor" xmlns="" val="tx"/>
                  </a:ext>
                </a:extLst>
              </a:hlinkClick>
            </a:endParaRPr>
          </a:p>
        </p:txBody>
      </p:sp>
    </p:spTree>
    <p:extLst>
      <p:ext uri="{BB962C8B-B14F-4D97-AF65-F5344CB8AC3E}">
        <p14:creationId xmlns:p14="http://schemas.microsoft.com/office/powerpoint/2010/main" xmlns="" val="265813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7" name="TextBox 6">
            <a:extLst>
              <a:ext uri="{FF2B5EF4-FFF2-40B4-BE49-F238E27FC236}">
                <a16:creationId xmlns:a16="http://schemas.microsoft.com/office/drawing/2014/main" xmlns="" id="{D8738B24-1CDE-9C83-22C1-8CF66A4DFD41}"/>
              </a:ext>
            </a:extLst>
          </p:cNvPr>
          <p:cNvSpPr txBox="1"/>
          <p:nvPr/>
        </p:nvSpPr>
        <p:spPr>
          <a:xfrm>
            <a:off x="-1" y="1524000"/>
            <a:ext cx="9144000"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Basic Structure </a:t>
            </a:r>
          </a:p>
          <a:p>
            <a:r>
              <a:rPr lang="en-US" sz="2400" dirty="0">
                <a:latin typeface="Times New Roman" panose="02020603050405020304" pitchFamily="18" charset="0"/>
                <a:cs typeface="Times New Roman" panose="02020603050405020304" pitchFamily="18" charset="0"/>
              </a:rPr>
              <a:t>MOFs structures made up of inorganic nodes, which can either be single ions or clusters of ions, and organic linkers. </a:t>
            </a:r>
          </a:p>
        </p:txBody>
      </p:sp>
      <p:pic>
        <p:nvPicPr>
          <p:cNvPr id="3" name="Picture 2">
            <a:extLst>
              <a:ext uri="{FF2B5EF4-FFF2-40B4-BE49-F238E27FC236}">
                <a16:creationId xmlns:a16="http://schemas.microsoft.com/office/drawing/2014/main" xmlns="" id="{87926BA4-0312-EB80-9636-C0A2E79101FD}"/>
              </a:ext>
            </a:extLst>
          </p:cNvPr>
          <p:cNvPicPr>
            <a:picLocks noChangeAspect="1"/>
          </p:cNvPicPr>
          <p:nvPr/>
        </p:nvPicPr>
        <p:blipFill>
          <a:blip r:embed="rId3" cstate="print"/>
          <a:stretch>
            <a:fillRect/>
          </a:stretch>
        </p:blipFill>
        <p:spPr>
          <a:xfrm>
            <a:off x="794755" y="2797051"/>
            <a:ext cx="7554490" cy="3657232"/>
          </a:xfrm>
          <a:prstGeom prst="rect">
            <a:avLst/>
          </a:prstGeom>
        </p:spPr>
      </p:pic>
    </p:spTree>
    <p:extLst>
      <p:ext uri="{BB962C8B-B14F-4D97-AF65-F5344CB8AC3E}">
        <p14:creationId xmlns:p14="http://schemas.microsoft.com/office/powerpoint/2010/main" xmlns="" val="12570969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7" name="TextBox 6">
            <a:extLst>
              <a:ext uri="{FF2B5EF4-FFF2-40B4-BE49-F238E27FC236}">
                <a16:creationId xmlns:a16="http://schemas.microsoft.com/office/drawing/2014/main" xmlns="" id="{D8738B24-1CDE-9C83-22C1-8CF66A4DFD41}"/>
              </a:ext>
            </a:extLst>
          </p:cNvPr>
          <p:cNvSpPr txBox="1"/>
          <p:nvPr/>
        </p:nvSpPr>
        <p:spPr>
          <a:xfrm>
            <a:off x="-1" y="1524000"/>
            <a:ext cx="9144000" cy="267765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Structural Features</a:t>
            </a:r>
          </a:p>
          <a:p>
            <a:r>
              <a:rPr lang="en-US" sz="2400" dirty="0">
                <a:latin typeface="Times New Roman" panose="02020603050405020304" pitchFamily="18" charset="0"/>
                <a:cs typeface="Times New Roman" panose="02020603050405020304" pitchFamily="18" charset="0"/>
              </a:rPr>
              <a:t>They contain potential voids which can be used for various application.</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Very low density </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Crystalline </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Large voids </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Significant van der Waals interaction </a:t>
            </a:r>
          </a:p>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Complex unit cell</a:t>
            </a:r>
          </a:p>
        </p:txBody>
      </p:sp>
      <p:pic>
        <p:nvPicPr>
          <p:cNvPr id="4" name="Picture 3">
            <a:extLst>
              <a:ext uri="{FF2B5EF4-FFF2-40B4-BE49-F238E27FC236}">
                <a16:creationId xmlns:a16="http://schemas.microsoft.com/office/drawing/2014/main" xmlns="" id="{EE3556C8-E900-7C22-B56A-D224CF99D583}"/>
              </a:ext>
            </a:extLst>
          </p:cNvPr>
          <p:cNvPicPr>
            <a:picLocks noChangeAspect="1"/>
          </p:cNvPicPr>
          <p:nvPr/>
        </p:nvPicPr>
        <p:blipFill>
          <a:blip r:embed="rId3"/>
          <a:stretch>
            <a:fillRect/>
          </a:stretch>
        </p:blipFill>
        <p:spPr>
          <a:xfrm>
            <a:off x="5257800" y="2407488"/>
            <a:ext cx="3686541" cy="3933844"/>
          </a:xfrm>
          <a:prstGeom prst="rect">
            <a:avLst/>
          </a:prstGeom>
        </p:spPr>
      </p:pic>
    </p:spTree>
    <p:extLst>
      <p:ext uri="{BB962C8B-B14F-4D97-AF65-F5344CB8AC3E}">
        <p14:creationId xmlns:p14="http://schemas.microsoft.com/office/powerpoint/2010/main" xmlns="" val="2315323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4" name="Freeform: Shape 3">
            <a:extLst>
              <a:ext uri="{FF2B5EF4-FFF2-40B4-BE49-F238E27FC236}">
                <a16:creationId xmlns:a16="http://schemas.microsoft.com/office/drawing/2014/main" xmlns="" id="{F4B36269-D541-BC88-3FCB-B4011A2DE4C7}"/>
              </a:ext>
            </a:extLst>
          </p:cNvPr>
          <p:cNvSpPr/>
          <p:nvPr/>
        </p:nvSpPr>
        <p:spPr>
          <a:xfrm>
            <a:off x="8626" y="2244252"/>
            <a:ext cx="1172933" cy="1675618"/>
          </a:xfrm>
          <a:custGeom>
            <a:avLst/>
            <a:gdLst>
              <a:gd name="connsiteX0" fmla="*/ 0 w 1675617"/>
              <a:gd name="connsiteY0" fmla="*/ 0 h 1172932"/>
              <a:gd name="connsiteX1" fmla="*/ 1089151 w 1675617"/>
              <a:gd name="connsiteY1" fmla="*/ 0 h 1172932"/>
              <a:gd name="connsiteX2" fmla="*/ 1675617 w 1675617"/>
              <a:gd name="connsiteY2" fmla="*/ 586466 h 1172932"/>
              <a:gd name="connsiteX3" fmla="*/ 1089151 w 1675617"/>
              <a:gd name="connsiteY3" fmla="*/ 1172932 h 1172932"/>
              <a:gd name="connsiteX4" fmla="*/ 0 w 1675617"/>
              <a:gd name="connsiteY4" fmla="*/ 1172932 h 1172932"/>
              <a:gd name="connsiteX5" fmla="*/ 586466 w 1675617"/>
              <a:gd name="connsiteY5" fmla="*/ 586466 h 1172932"/>
              <a:gd name="connsiteX6" fmla="*/ 0 w 1675617"/>
              <a:gd name="connsiteY6" fmla="*/ 0 h 11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617" h="1172932">
                <a:moveTo>
                  <a:pt x="1675616" y="0"/>
                </a:moveTo>
                <a:lnTo>
                  <a:pt x="1675616" y="762406"/>
                </a:lnTo>
                <a:lnTo>
                  <a:pt x="837809" y="1172932"/>
                </a:lnTo>
                <a:lnTo>
                  <a:pt x="1" y="762406"/>
                </a:lnTo>
                <a:lnTo>
                  <a:pt x="1" y="0"/>
                </a:lnTo>
                <a:lnTo>
                  <a:pt x="837809" y="410526"/>
                </a:lnTo>
                <a:lnTo>
                  <a:pt x="1675616"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0956" tIns="607421" rIns="20955" bIns="607422" numCol="1" spcCol="1270" anchor="ctr" anchorCtr="0">
            <a:noAutofit/>
          </a:bodyPr>
          <a:lstStyle/>
          <a:p>
            <a:pPr marL="0" lvl="0" indent="0" algn="ctr" defTabSz="1466850">
              <a:lnSpc>
                <a:spcPct val="90000"/>
              </a:lnSpc>
              <a:spcBef>
                <a:spcPct val="0"/>
              </a:spcBef>
              <a:spcAft>
                <a:spcPct val="35000"/>
              </a:spcAft>
              <a:buNone/>
            </a:pPr>
            <a:r>
              <a:rPr lang="en-US" sz="3300" kern="1200" dirty="0"/>
              <a:t>1</a:t>
            </a:r>
          </a:p>
        </p:txBody>
      </p:sp>
      <p:sp>
        <p:nvSpPr>
          <p:cNvPr id="5" name="Freeform: Shape 4">
            <a:extLst>
              <a:ext uri="{FF2B5EF4-FFF2-40B4-BE49-F238E27FC236}">
                <a16:creationId xmlns:a16="http://schemas.microsoft.com/office/drawing/2014/main" xmlns="" id="{371D8F31-D69C-FB13-CD93-4C28FB7D6CCA}"/>
              </a:ext>
            </a:extLst>
          </p:cNvPr>
          <p:cNvSpPr/>
          <p:nvPr/>
        </p:nvSpPr>
        <p:spPr>
          <a:xfrm>
            <a:off x="1181558" y="2244254"/>
            <a:ext cx="7971067" cy="1089151"/>
          </a:xfrm>
          <a:custGeom>
            <a:avLst/>
            <a:gdLst>
              <a:gd name="connsiteX0" fmla="*/ 181529 w 1089151"/>
              <a:gd name="connsiteY0" fmla="*/ 0 h 7971067"/>
              <a:gd name="connsiteX1" fmla="*/ 907622 w 1089151"/>
              <a:gd name="connsiteY1" fmla="*/ 0 h 7971067"/>
              <a:gd name="connsiteX2" fmla="*/ 1089151 w 1089151"/>
              <a:gd name="connsiteY2" fmla="*/ 181529 h 7971067"/>
              <a:gd name="connsiteX3" fmla="*/ 1089151 w 1089151"/>
              <a:gd name="connsiteY3" fmla="*/ 7971067 h 7971067"/>
              <a:gd name="connsiteX4" fmla="*/ 1089151 w 1089151"/>
              <a:gd name="connsiteY4" fmla="*/ 7971067 h 7971067"/>
              <a:gd name="connsiteX5" fmla="*/ 0 w 1089151"/>
              <a:gd name="connsiteY5" fmla="*/ 7971067 h 7971067"/>
              <a:gd name="connsiteX6" fmla="*/ 0 w 1089151"/>
              <a:gd name="connsiteY6" fmla="*/ 7971067 h 7971067"/>
              <a:gd name="connsiteX7" fmla="*/ 0 w 1089151"/>
              <a:gd name="connsiteY7" fmla="*/ 181529 h 7971067"/>
              <a:gd name="connsiteX8" fmla="*/ 181529 w 1089151"/>
              <a:gd name="connsiteY8" fmla="*/ 0 h 7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1" h="7971067">
                <a:moveTo>
                  <a:pt x="1089151" y="1328539"/>
                </a:moveTo>
                <a:lnTo>
                  <a:pt x="1089151" y="6642528"/>
                </a:lnTo>
                <a:cubicBezTo>
                  <a:pt x="1089151" y="7376262"/>
                  <a:pt x="1078046" y="7971067"/>
                  <a:pt x="1064347" y="7971067"/>
                </a:cubicBezTo>
                <a:lnTo>
                  <a:pt x="0" y="7971067"/>
                </a:lnTo>
                <a:lnTo>
                  <a:pt x="0" y="7971067"/>
                </a:lnTo>
                <a:lnTo>
                  <a:pt x="0" y="0"/>
                </a:lnTo>
                <a:lnTo>
                  <a:pt x="0" y="0"/>
                </a:lnTo>
                <a:lnTo>
                  <a:pt x="1064347" y="0"/>
                </a:lnTo>
                <a:cubicBezTo>
                  <a:pt x="1078046" y="0"/>
                  <a:pt x="1089151" y="594805"/>
                  <a:pt x="1089151" y="1328539"/>
                </a:cubicBez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68408" rIns="68408" bIns="68408" numCol="1" spcCol="1270" anchor="ctr" anchorCtr="0">
            <a:noAutofit/>
          </a:bodyPr>
          <a:lstStyle/>
          <a:p>
            <a:pPr marL="228600" lvl="1" indent="-228600" algn="l" defTabSz="1066800">
              <a:lnSpc>
                <a:spcPct val="90000"/>
              </a:lnSpc>
              <a:spcBef>
                <a:spcPct val="0"/>
              </a:spcBef>
              <a:spcAft>
                <a:spcPct val="15000"/>
              </a:spcAft>
              <a:buNone/>
            </a:pPr>
            <a:r>
              <a:rPr lang="en-US" sz="2400" b="0" kern="1200" dirty="0">
                <a:latin typeface="Times New Roman" panose="02020603050405020304" pitchFamily="18" charset="0"/>
                <a:ea typeface="+mn-ea"/>
                <a:cs typeface="Times New Roman" panose="02020603050405020304" pitchFamily="18" charset="0"/>
              </a:rPr>
              <a:t>Many potential applications of MOFs depends on the size and nature of the available free volume or pores within the frameworks structure</a:t>
            </a:r>
          </a:p>
        </p:txBody>
      </p:sp>
      <p:sp>
        <p:nvSpPr>
          <p:cNvPr id="7" name="Freeform: Shape 6">
            <a:extLst>
              <a:ext uri="{FF2B5EF4-FFF2-40B4-BE49-F238E27FC236}">
                <a16:creationId xmlns:a16="http://schemas.microsoft.com/office/drawing/2014/main" xmlns="" id="{4283613D-5998-A709-0E53-7283C264EF16}"/>
              </a:ext>
            </a:extLst>
          </p:cNvPr>
          <p:cNvSpPr/>
          <p:nvPr/>
        </p:nvSpPr>
        <p:spPr>
          <a:xfrm>
            <a:off x="8626" y="3726764"/>
            <a:ext cx="1172933" cy="1675618"/>
          </a:xfrm>
          <a:custGeom>
            <a:avLst/>
            <a:gdLst>
              <a:gd name="connsiteX0" fmla="*/ 0 w 1675617"/>
              <a:gd name="connsiteY0" fmla="*/ 0 h 1172932"/>
              <a:gd name="connsiteX1" fmla="*/ 1089151 w 1675617"/>
              <a:gd name="connsiteY1" fmla="*/ 0 h 1172932"/>
              <a:gd name="connsiteX2" fmla="*/ 1675617 w 1675617"/>
              <a:gd name="connsiteY2" fmla="*/ 586466 h 1172932"/>
              <a:gd name="connsiteX3" fmla="*/ 1089151 w 1675617"/>
              <a:gd name="connsiteY3" fmla="*/ 1172932 h 1172932"/>
              <a:gd name="connsiteX4" fmla="*/ 0 w 1675617"/>
              <a:gd name="connsiteY4" fmla="*/ 1172932 h 1172932"/>
              <a:gd name="connsiteX5" fmla="*/ 586466 w 1675617"/>
              <a:gd name="connsiteY5" fmla="*/ 586466 h 1172932"/>
              <a:gd name="connsiteX6" fmla="*/ 0 w 1675617"/>
              <a:gd name="connsiteY6" fmla="*/ 0 h 11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617" h="1172932">
                <a:moveTo>
                  <a:pt x="1675616" y="0"/>
                </a:moveTo>
                <a:lnTo>
                  <a:pt x="1675616" y="762406"/>
                </a:lnTo>
                <a:lnTo>
                  <a:pt x="837809" y="1172932"/>
                </a:lnTo>
                <a:lnTo>
                  <a:pt x="1" y="762406"/>
                </a:lnTo>
                <a:lnTo>
                  <a:pt x="1" y="0"/>
                </a:lnTo>
                <a:lnTo>
                  <a:pt x="837809" y="410526"/>
                </a:lnTo>
                <a:lnTo>
                  <a:pt x="1675616" y="0"/>
                </a:lnTo>
                <a:close/>
              </a:path>
            </a:pathLst>
          </a:custGeom>
        </p:spPr>
        <p:style>
          <a:lnRef idx="1">
            <a:schemeClr val="accent2">
              <a:hueOff val="2340759"/>
              <a:satOff val="-2919"/>
              <a:lumOff val="686"/>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txBody>
          <a:bodyPr spcFirstLastPara="0" vert="horz" wrap="square" lIns="20956" tIns="607421" rIns="20955" bIns="607422" numCol="1" spcCol="1270" anchor="ctr" anchorCtr="0">
            <a:noAutofit/>
          </a:bodyPr>
          <a:lstStyle/>
          <a:p>
            <a:pPr marL="0" lvl="0" indent="0" algn="ctr" defTabSz="1466850">
              <a:lnSpc>
                <a:spcPct val="90000"/>
              </a:lnSpc>
              <a:spcBef>
                <a:spcPct val="0"/>
              </a:spcBef>
              <a:spcAft>
                <a:spcPct val="35000"/>
              </a:spcAft>
              <a:buNone/>
            </a:pPr>
            <a:r>
              <a:rPr lang="en-US" sz="3300" kern="1200" dirty="0"/>
              <a:t>2</a:t>
            </a:r>
          </a:p>
        </p:txBody>
      </p:sp>
      <p:sp>
        <p:nvSpPr>
          <p:cNvPr id="8" name="Freeform: Shape 7">
            <a:extLst>
              <a:ext uri="{FF2B5EF4-FFF2-40B4-BE49-F238E27FC236}">
                <a16:creationId xmlns:a16="http://schemas.microsoft.com/office/drawing/2014/main" xmlns="" id="{6CC8F791-859D-FD22-E4E0-C664FC97EDFC}"/>
              </a:ext>
            </a:extLst>
          </p:cNvPr>
          <p:cNvSpPr/>
          <p:nvPr/>
        </p:nvSpPr>
        <p:spPr>
          <a:xfrm>
            <a:off x="1181558" y="3726766"/>
            <a:ext cx="7971067" cy="1089151"/>
          </a:xfrm>
          <a:custGeom>
            <a:avLst/>
            <a:gdLst>
              <a:gd name="connsiteX0" fmla="*/ 181529 w 1089151"/>
              <a:gd name="connsiteY0" fmla="*/ 0 h 7971067"/>
              <a:gd name="connsiteX1" fmla="*/ 907622 w 1089151"/>
              <a:gd name="connsiteY1" fmla="*/ 0 h 7971067"/>
              <a:gd name="connsiteX2" fmla="*/ 1089151 w 1089151"/>
              <a:gd name="connsiteY2" fmla="*/ 181529 h 7971067"/>
              <a:gd name="connsiteX3" fmla="*/ 1089151 w 1089151"/>
              <a:gd name="connsiteY3" fmla="*/ 7971067 h 7971067"/>
              <a:gd name="connsiteX4" fmla="*/ 1089151 w 1089151"/>
              <a:gd name="connsiteY4" fmla="*/ 7971067 h 7971067"/>
              <a:gd name="connsiteX5" fmla="*/ 0 w 1089151"/>
              <a:gd name="connsiteY5" fmla="*/ 7971067 h 7971067"/>
              <a:gd name="connsiteX6" fmla="*/ 0 w 1089151"/>
              <a:gd name="connsiteY6" fmla="*/ 7971067 h 7971067"/>
              <a:gd name="connsiteX7" fmla="*/ 0 w 1089151"/>
              <a:gd name="connsiteY7" fmla="*/ 181529 h 7971067"/>
              <a:gd name="connsiteX8" fmla="*/ 181529 w 1089151"/>
              <a:gd name="connsiteY8" fmla="*/ 0 h 7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1" h="7971067">
                <a:moveTo>
                  <a:pt x="1089151" y="1328539"/>
                </a:moveTo>
                <a:lnTo>
                  <a:pt x="1089151" y="6642528"/>
                </a:lnTo>
                <a:cubicBezTo>
                  <a:pt x="1089151" y="7376262"/>
                  <a:pt x="1078046" y="7971067"/>
                  <a:pt x="1064347" y="7971067"/>
                </a:cubicBezTo>
                <a:lnTo>
                  <a:pt x="0" y="7971067"/>
                </a:lnTo>
                <a:lnTo>
                  <a:pt x="0" y="7971067"/>
                </a:lnTo>
                <a:lnTo>
                  <a:pt x="0" y="0"/>
                </a:lnTo>
                <a:lnTo>
                  <a:pt x="0" y="0"/>
                </a:lnTo>
                <a:lnTo>
                  <a:pt x="1064347" y="0"/>
                </a:lnTo>
                <a:cubicBezTo>
                  <a:pt x="1078046" y="0"/>
                  <a:pt x="1089151" y="594805"/>
                  <a:pt x="1089151" y="1328539"/>
                </a:cubicBezTo>
                <a:close/>
              </a:path>
            </a:pathLst>
          </a:custGeom>
        </p:spPr>
        <p:style>
          <a:lnRef idx="1">
            <a:schemeClr val="accent2">
              <a:hueOff val="2340759"/>
              <a:satOff val="-2919"/>
              <a:lumOff val="68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68408" rIns="68408" bIns="68408" numCol="1" spcCol="1270" anchor="ctr" anchorCtr="0">
            <a:noAutofit/>
          </a:bodyPr>
          <a:lstStyle/>
          <a:p>
            <a:pPr marL="228600" lvl="1" indent="-228600" algn="l" defTabSz="1066800">
              <a:lnSpc>
                <a:spcPct val="90000"/>
              </a:lnSpc>
              <a:spcBef>
                <a:spcPct val="0"/>
              </a:spcBef>
              <a:spcAft>
                <a:spcPct val="15000"/>
              </a:spcAft>
              <a:buNone/>
            </a:pPr>
            <a:r>
              <a:rPr lang="en-US" sz="2400" b="0" kern="1200" dirty="0">
                <a:latin typeface="Times New Roman" panose="02020603050405020304" pitchFamily="18" charset="0"/>
                <a:ea typeface="+mn-ea"/>
                <a:cs typeface="Times New Roman" panose="02020603050405020304" pitchFamily="18" charset="0"/>
              </a:rPr>
              <a:t>Tuning of the pores is typically achieved by variation of the metal ions or organic ligands</a:t>
            </a:r>
          </a:p>
        </p:txBody>
      </p:sp>
      <p:sp>
        <p:nvSpPr>
          <p:cNvPr id="11" name="Freeform: Shape 10">
            <a:extLst>
              <a:ext uri="{FF2B5EF4-FFF2-40B4-BE49-F238E27FC236}">
                <a16:creationId xmlns:a16="http://schemas.microsoft.com/office/drawing/2014/main" xmlns="" id="{D0BB6018-5B9F-BA2F-5529-DFC82793DE0C}"/>
              </a:ext>
            </a:extLst>
          </p:cNvPr>
          <p:cNvSpPr/>
          <p:nvPr/>
        </p:nvSpPr>
        <p:spPr>
          <a:xfrm>
            <a:off x="8626" y="5209276"/>
            <a:ext cx="1172933" cy="1675618"/>
          </a:xfrm>
          <a:custGeom>
            <a:avLst/>
            <a:gdLst>
              <a:gd name="connsiteX0" fmla="*/ 0 w 1675617"/>
              <a:gd name="connsiteY0" fmla="*/ 0 h 1172932"/>
              <a:gd name="connsiteX1" fmla="*/ 1089151 w 1675617"/>
              <a:gd name="connsiteY1" fmla="*/ 0 h 1172932"/>
              <a:gd name="connsiteX2" fmla="*/ 1675617 w 1675617"/>
              <a:gd name="connsiteY2" fmla="*/ 586466 h 1172932"/>
              <a:gd name="connsiteX3" fmla="*/ 1089151 w 1675617"/>
              <a:gd name="connsiteY3" fmla="*/ 1172932 h 1172932"/>
              <a:gd name="connsiteX4" fmla="*/ 0 w 1675617"/>
              <a:gd name="connsiteY4" fmla="*/ 1172932 h 1172932"/>
              <a:gd name="connsiteX5" fmla="*/ 586466 w 1675617"/>
              <a:gd name="connsiteY5" fmla="*/ 586466 h 1172932"/>
              <a:gd name="connsiteX6" fmla="*/ 0 w 1675617"/>
              <a:gd name="connsiteY6" fmla="*/ 0 h 11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617" h="1172932">
                <a:moveTo>
                  <a:pt x="1675616" y="0"/>
                </a:moveTo>
                <a:lnTo>
                  <a:pt x="1675616" y="762406"/>
                </a:lnTo>
                <a:lnTo>
                  <a:pt x="837809" y="1172932"/>
                </a:lnTo>
                <a:lnTo>
                  <a:pt x="1" y="762406"/>
                </a:lnTo>
                <a:lnTo>
                  <a:pt x="1" y="0"/>
                </a:lnTo>
                <a:lnTo>
                  <a:pt x="837809" y="410526"/>
                </a:lnTo>
                <a:lnTo>
                  <a:pt x="1675616" y="0"/>
                </a:lnTo>
                <a:close/>
              </a:path>
            </a:pathLst>
          </a:custGeom>
        </p:spPr>
        <p:style>
          <a:lnRef idx="1">
            <a:schemeClr val="accent2">
              <a:hueOff val="4681519"/>
              <a:satOff val="-5839"/>
              <a:lumOff val="1373"/>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txBody>
          <a:bodyPr spcFirstLastPara="0" vert="horz" wrap="square" lIns="20956" tIns="607421" rIns="20955" bIns="607422" numCol="1" spcCol="1270" anchor="ctr" anchorCtr="0">
            <a:noAutofit/>
          </a:bodyPr>
          <a:lstStyle/>
          <a:p>
            <a:pPr marL="0" lvl="0" indent="0" algn="ctr" defTabSz="1466850">
              <a:lnSpc>
                <a:spcPct val="90000"/>
              </a:lnSpc>
              <a:spcBef>
                <a:spcPct val="0"/>
              </a:spcBef>
              <a:spcAft>
                <a:spcPct val="35000"/>
              </a:spcAft>
              <a:buNone/>
            </a:pPr>
            <a:r>
              <a:rPr lang="en-US" sz="3300" kern="1200" dirty="0"/>
              <a:t>3</a:t>
            </a:r>
          </a:p>
        </p:txBody>
      </p:sp>
      <p:sp>
        <p:nvSpPr>
          <p:cNvPr id="12" name="Freeform: Shape 11">
            <a:extLst>
              <a:ext uri="{FF2B5EF4-FFF2-40B4-BE49-F238E27FC236}">
                <a16:creationId xmlns:a16="http://schemas.microsoft.com/office/drawing/2014/main" xmlns="" id="{B59D473C-CE98-CCA1-BA5F-4F8235709A0A}"/>
              </a:ext>
            </a:extLst>
          </p:cNvPr>
          <p:cNvSpPr/>
          <p:nvPr/>
        </p:nvSpPr>
        <p:spPr>
          <a:xfrm>
            <a:off x="1181558" y="5209278"/>
            <a:ext cx="7971067" cy="1089151"/>
          </a:xfrm>
          <a:custGeom>
            <a:avLst/>
            <a:gdLst>
              <a:gd name="connsiteX0" fmla="*/ 181529 w 1089151"/>
              <a:gd name="connsiteY0" fmla="*/ 0 h 7971067"/>
              <a:gd name="connsiteX1" fmla="*/ 907622 w 1089151"/>
              <a:gd name="connsiteY1" fmla="*/ 0 h 7971067"/>
              <a:gd name="connsiteX2" fmla="*/ 1089151 w 1089151"/>
              <a:gd name="connsiteY2" fmla="*/ 181529 h 7971067"/>
              <a:gd name="connsiteX3" fmla="*/ 1089151 w 1089151"/>
              <a:gd name="connsiteY3" fmla="*/ 7971067 h 7971067"/>
              <a:gd name="connsiteX4" fmla="*/ 1089151 w 1089151"/>
              <a:gd name="connsiteY4" fmla="*/ 7971067 h 7971067"/>
              <a:gd name="connsiteX5" fmla="*/ 0 w 1089151"/>
              <a:gd name="connsiteY5" fmla="*/ 7971067 h 7971067"/>
              <a:gd name="connsiteX6" fmla="*/ 0 w 1089151"/>
              <a:gd name="connsiteY6" fmla="*/ 7971067 h 7971067"/>
              <a:gd name="connsiteX7" fmla="*/ 0 w 1089151"/>
              <a:gd name="connsiteY7" fmla="*/ 181529 h 7971067"/>
              <a:gd name="connsiteX8" fmla="*/ 181529 w 1089151"/>
              <a:gd name="connsiteY8" fmla="*/ 0 h 79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1" h="7971067">
                <a:moveTo>
                  <a:pt x="1089151" y="1328539"/>
                </a:moveTo>
                <a:lnTo>
                  <a:pt x="1089151" y="6642528"/>
                </a:lnTo>
                <a:cubicBezTo>
                  <a:pt x="1089151" y="7376262"/>
                  <a:pt x="1078046" y="7971067"/>
                  <a:pt x="1064347" y="7971067"/>
                </a:cubicBezTo>
                <a:lnTo>
                  <a:pt x="0" y="7971067"/>
                </a:lnTo>
                <a:lnTo>
                  <a:pt x="0" y="7971067"/>
                </a:lnTo>
                <a:lnTo>
                  <a:pt x="0" y="0"/>
                </a:lnTo>
                <a:lnTo>
                  <a:pt x="0" y="0"/>
                </a:lnTo>
                <a:lnTo>
                  <a:pt x="1064347" y="0"/>
                </a:lnTo>
                <a:cubicBezTo>
                  <a:pt x="1078046" y="0"/>
                  <a:pt x="1089151" y="594805"/>
                  <a:pt x="1089151" y="1328539"/>
                </a:cubicBezTo>
                <a:close/>
              </a:path>
            </a:pathLst>
          </a:custGeom>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68408" rIns="68408" bIns="68408" numCol="1" spcCol="1270" anchor="ctr" anchorCtr="0">
            <a:noAutofit/>
          </a:bodyPr>
          <a:lstStyle/>
          <a:p>
            <a:pPr marL="228600" lvl="1" indent="-228600" algn="l" defTabSz="1066800">
              <a:lnSpc>
                <a:spcPct val="90000"/>
              </a:lnSpc>
              <a:spcBef>
                <a:spcPct val="0"/>
              </a:spcBef>
              <a:spcAft>
                <a:spcPct val="15000"/>
              </a:spcAft>
              <a:buNone/>
            </a:pPr>
            <a:r>
              <a:rPr lang="en-US" sz="2400" b="0" kern="1200" dirty="0">
                <a:latin typeface="Times New Roman" panose="02020603050405020304" pitchFamily="18" charset="0"/>
                <a:cs typeface="Times New Roman" panose="02020603050405020304" pitchFamily="18" charset="0"/>
              </a:rPr>
              <a:t>Lengthening the organic chains can lead to increased pore size but is often limited by a decrease in stability of the framework.</a:t>
            </a:r>
            <a:endParaRPr lang="en-US" sz="2400" b="0" kern="1200" dirty="0"/>
          </a:p>
        </p:txBody>
      </p:sp>
      <p:sp>
        <p:nvSpPr>
          <p:cNvPr id="10" name="TextBox 9">
            <a:extLst>
              <a:ext uri="{FF2B5EF4-FFF2-40B4-BE49-F238E27FC236}">
                <a16:creationId xmlns:a16="http://schemas.microsoft.com/office/drawing/2014/main" xmlns="" id="{0798E856-67F2-1511-A02D-759E12A2468B}"/>
              </a:ext>
            </a:extLst>
          </p:cNvPr>
          <p:cNvSpPr txBox="1"/>
          <p:nvPr/>
        </p:nvSpPr>
        <p:spPr>
          <a:xfrm>
            <a:off x="8626" y="1447800"/>
            <a:ext cx="6096000" cy="553998"/>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Important of MOFs pore size </a:t>
            </a:r>
          </a:p>
        </p:txBody>
      </p:sp>
    </p:spTree>
    <p:extLst>
      <p:ext uri="{BB962C8B-B14F-4D97-AF65-F5344CB8AC3E}">
        <p14:creationId xmlns:p14="http://schemas.microsoft.com/office/powerpoint/2010/main" xmlns="" val="34907286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4" name="Freeform: Shape 3">
            <a:extLst>
              <a:ext uri="{FF2B5EF4-FFF2-40B4-BE49-F238E27FC236}">
                <a16:creationId xmlns:a16="http://schemas.microsoft.com/office/drawing/2014/main" xmlns="" id="{6352CB4C-169E-F273-0B56-1D0750D409E2}"/>
              </a:ext>
            </a:extLst>
          </p:cNvPr>
          <p:cNvSpPr/>
          <p:nvPr/>
        </p:nvSpPr>
        <p:spPr>
          <a:xfrm>
            <a:off x="0" y="1803976"/>
            <a:ext cx="1262206" cy="1803151"/>
          </a:xfrm>
          <a:custGeom>
            <a:avLst/>
            <a:gdLst>
              <a:gd name="connsiteX0" fmla="*/ 0 w 1803150"/>
              <a:gd name="connsiteY0" fmla="*/ 0 h 1262205"/>
              <a:gd name="connsiteX1" fmla="*/ 1172048 w 1803150"/>
              <a:gd name="connsiteY1" fmla="*/ 0 h 1262205"/>
              <a:gd name="connsiteX2" fmla="*/ 1803150 w 1803150"/>
              <a:gd name="connsiteY2" fmla="*/ 631103 h 1262205"/>
              <a:gd name="connsiteX3" fmla="*/ 1172048 w 1803150"/>
              <a:gd name="connsiteY3" fmla="*/ 1262205 h 1262205"/>
              <a:gd name="connsiteX4" fmla="*/ 0 w 1803150"/>
              <a:gd name="connsiteY4" fmla="*/ 1262205 h 1262205"/>
              <a:gd name="connsiteX5" fmla="*/ 631103 w 1803150"/>
              <a:gd name="connsiteY5" fmla="*/ 631103 h 1262205"/>
              <a:gd name="connsiteX6" fmla="*/ 0 w 1803150"/>
              <a:gd name="connsiteY6" fmla="*/ 0 h 126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150" h="1262205">
                <a:moveTo>
                  <a:pt x="1803149" y="0"/>
                </a:moveTo>
                <a:lnTo>
                  <a:pt x="1803149" y="820433"/>
                </a:lnTo>
                <a:lnTo>
                  <a:pt x="901574" y="1262205"/>
                </a:lnTo>
                <a:lnTo>
                  <a:pt x="1" y="820433"/>
                </a:lnTo>
                <a:lnTo>
                  <a:pt x="1" y="0"/>
                </a:lnTo>
                <a:lnTo>
                  <a:pt x="901574" y="441772"/>
                </a:lnTo>
                <a:lnTo>
                  <a:pt x="1803149"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2226" tIns="653329" rIns="22225" bIns="653327" numCol="1" spcCol="1270" anchor="ctr" anchorCtr="0">
            <a:noAutofit/>
          </a:bodyPr>
          <a:lstStyle/>
          <a:p>
            <a:pPr marL="0" lvl="0" indent="0" algn="ctr" defTabSz="1555750">
              <a:lnSpc>
                <a:spcPct val="90000"/>
              </a:lnSpc>
              <a:spcBef>
                <a:spcPct val="0"/>
              </a:spcBef>
              <a:spcAft>
                <a:spcPct val="35000"/>
              </a:spcAft>
              <a:buNone/>
            </a:pPr>
            <a:r>
              <a:rPr lang="en-US" sz="3500" kern="1200" dirty="0"/>
              <a:t>4</a:t>
            </a:r>
          </a:p>
        </p:txBody>
      </p:sp>
      <p:sp>
        <p:nvSpPr>
          <p:cNvPr id="5" name="Freeform: Shape 4">
            <a:extLst>
              <a:ext uri="{FF2B5EF4-FFF2-40B4-BE49-F238E27FC236}">
                <a16:creationId xmlns:a16="http://schemas.microsoft.com/office/drawing/2014/main" xmlns="" id="{A225EB8A-E7B2-51DF-BC30-1664DDAA9E19}"/>
              </a:ext>
            </a:extLst>
          </p:cNvPr>
          <p:cNvSpPr/>
          <p:nvPr/>
        </p:nvSpPr>
        <p:spPr>
          <a:xfrm>
            <a:off x="1262205" y="1530743"/>
            <a:ext cx="7881795" cy="1718516"/>
          </a:xfrm>
          <a:custGeom>
            <a:avLst/>
            <a:gdLst>
              <a:gd name="connsiteX0" fmla="*/ 286425 w 1718515"/>
              <a:gd name="connsiteY0" fmla="*/ 0 h 7881794"/>
              <a:gd name="connsiteX1" fmla="*/ 1432090 w 1718515"/>
              <a:gd name="connsiteY1" fmla="*/ 0 h 7881794"/>
              <a:gd name="connsiteX2" fmla="*/ 1718515 w 1718515"/>
              <a:gd name="connsiteY2" fmla="*/ 286425 h 7881794"/>
              <a:gd name="connsiteX3" fmla="*/ 1718515 w 1718515"/>
              <a:gd name="connsiteY3" fmla="*/ 7881794 h 7881794"/>
              <a:gd name="connsiteX4" fmla="*/ 1718515 w 1718515"/>
              <a:gd name="connsiteY4" fmla="*/ 7881794 h 7881794"/>
              <a:gd name="connsiteX5" fmla="*/ 0 w 1718515"/>
              <a:gd name="connsiteY5" fmla="*/ 7881794 h 7881794"/>
              <a:gd name="connsiteX6" fmla="*/ 0 w 1718515"/>
              <a:gd name="connsiteY6" fmla="*/ 7881794 h 7881794"/>
              <a:gd name="connsiteX7" fmla="*/ 0 w 1718515"/>
              <a:gd name="connsiteY7" fmla="*/ 286425 h 7881794"/>
              <a:gd name="connsiteX8" fmla="*/ 286425 w 1718515"/>
              <a:gd name="connsiteY8" fmla="*/ 0 h 78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515" h="7881794">
                <a:moveTo>
                  <a:pt x="1718515" y="1313661"/>
                </a:moveTo>
                <a:lnTo>
                  <a:pt x="1718515" y="6568133"/>
                </a:lnTo>
                <a:cubicBezTo>
                  <a:pt x="1718515" y="7293646"/>
                  <a:pt x="1690555" y="7881792"/>
                  <a:pt x="1656064" y="7881792"/>
                </a:cubicBezTo>
                <a:lnTo>
                  <a:pt x="0" y="7881792"/>
                </a:lnTo>
                <a:lnTo>
                  <a:pt x="0" y="7881792"/>
                </a:lnTo>
                <a:lnTo>
                  <a:pt x="0" y="2"/>
                </a:lnTo>
                <a:lnTo>
                  <a:pt x="0" y="2"/>
                </a:lnTo>
                <a:lnTo>
                  <a:pt x="1656064" y="2"/>
                </a:lnTo>
                <a:cubicBezTo>
                  <a:pt x="1690555" y="2"/>
                  <a:pt x="1718515" y="588148"/>
                  <a:pt x="1718515" y="1313661"/>
                </a:cubicBez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99131" rIns="99131" bIns="99132" numCol="1" spcCol="1270" anchor="ctr" anchorCtr="0">
            <a:noAutofit/>
          </a:bodyPr>
          <a:lstStyle/>
          <a:p>
            <a:pPr marL="228600" lvl="1" indent="-228600" algn="l" defTabSz="1066800">
              <a:lnSpc>
                <a:spcPct val="90000"/>
              </a:lnSpc>
              <a:spcBef>
                <a:spcPct val="0"/>
              </a:spcBef>
              <a:spcAft>
                <a:spcPct val="15000"/>
              </a:spcAft>
              <a:buNone/>
            </a:pPr>
            <a:r>
              <a:rPr lang="en-US" sz="2400" b="0" kern="1200" dirty="0">
                <a:latin typeface="Times New Roman" panose="02020603050405020304" pitchFamily="18" charset="0"/>
                <a:ea typeface="+mn-ea"/>
                <a:cs typeface="Times New Roman" panose="02020603050405020304" pitchFamily="18" charset="0"/>
              </a:rPr>
              <a:t>With no gas present, the thermal conductivity decreases with increasing pore size. In the presence of adsorbed gas, MOFs with smaller pores experience reduced thermal conductivity due to phonon scattering introduced by gas crystal interactions.</a:t>
            </a:r>
          </a:p>
        </p:txBody>
      </p:sp>
      <p:sp>
        <p:nvSpPr>
          <p:cNvPr id="7" name="Freeform: Shape 6">
            <a:extLst>
              <a:ext uri="{FF2B5EF4-FFF2-40B4-BE49-F238E27FC236}">
                <a16:creationId xmlns:a16="http://schemas.microsoft.com/office/drawing/2014/main" xmlns="" id="{E5648AE2-0C09-217C-BFB9-B6D1A952B536}"/>
              </a:ext>
            </a:extLst>
          </p:cNvPr>
          <p:cNvSpPr/>
          <p:nvPr/>
        </p:nvSpPr>
        <p:spPr>
          <a:xfrm>
            <a:off x="0" y="3426041"/>
            <a:ext cx="1262206" cy="1803151"/>
          </a:xfrm>
          <a:custGeom>
            <a:avLst/>
            <a:gdLst>
              <a:gd name="connsiteX0" fmla="*/ 0 w 1803150"/>
              <a:gd name="connsiteY0" fmla="*/ 0 h 1262205"/>
              <a:gd name="connsiteX1" fmla="*/ 1172048 w 1803150"/>
              <a:gd name="connsiteY1" fmla="*/ 0 h 1262205"/>
              <a:gd name="connsiteX2" fmla="*/ 1803150 w 1803150"/>
              <a:gd name="connsiteY2" fmla="*/ 631103 h 1262205"/>
              <a:gd name="connsiteX3" fmla="*/ 1172048 w 1803150"/>
              <a:gd name="connsiteY3" fmla="*/ 1262205 h 1262205"/>
              <a:gd name="connsiteX4" fmla="*/ 0 w 1803150"/>
              <a:gd name="connsiteY4" fmla="*/ 1262205 h 1262205"/>
              <a:gd name="connsiteX5" fmla="*/ 631103 w 1803150"/>
              <a:gd name="connsiteY5" fmla="*/ 631103 h 1262205"/>
              <a:gd name="connsiteX6" fmla="*/ 0 w 1803150"/>
              <a:gd name="connsiteY6" fmla="*/ 0 h 126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150" h="1262205">
                <a:moveTo>
                  <a:pt x="1803149" y="0"/>
                </a:moveTo>
                <a:lnTo>
                  <a:pt x="1803149" y="820433"/>
                </a:lnTo>
                <a:lnTo>
                  <a:pt x="901574" y="1262205"/>
                </a:lnTo>
                <a:lnTo>
                  <a:pt x="1" y="820433"/>
                </a:lnTo>
                <a:lnTo>
                  <a:pt x="1" y="0"/>
                </a:lnTo>
                <a:lnTo>
                  <a:pt x="901574" y="441772"/>
                </a:lnTo>
                <a:lnTo>
                  <a:pt x="1803149" y="0"/>
                </a:lnTo>
                <a:close/>
              </a:path>
            </a:pathLst>
          </a:custGeom>
        </p:spPr>
        <p:style>
          <a:lnRef idx="1">
            <a:schemeClr val="accent3">
              <a:hueOff val="5625132"/>
              <a:satOff val="-8440"/>
              <a:lumOff val="-1373"/>
              <a:alphaOff val="0"/>
            </a:schemeClr>
          </a:lnRef>
          <a:fillRef idx="3">
            <a:schemeClr val="accent3">
              <a:hueOff val="5625132"/>
              <a:satOff val="-8440"/>
              <a:lumOff val="-1373"/>
              <a:alphaOff val="0"/>
            </a:schemeClr>
          </a:fillRef>
          <a:effectRef idx="3">
            <a:schemeClr val="accent3">
              <a:hueOff val="5625132"/>
              <a:satOff val="-8440"/>
              <a:lumOff val="-1373"/>
              <a:alphaOff val="0"/>
            </a:schemeClr>
          </a:effectRef>
          <a:fontRef idx="minor">
            <a:schemeClr val="lt1"/>
          </a:fontRef>
        </p:style>
        <p:txBody>
          <a:bodyPr spcFirstLastPara="0" vert="horz" wrap="square" lIns="22226" tIns="653329" rIns="22225" bIns="653327" numCol="1" spcCol="1270" anchor="ctr" anchorCtr="0">
            <a:noAutofit/>
          </a:bodyPr>
          <a:lstStyle/>
          <a:p>
            <a:pPr marL="0" lvl="0" indent="0" algn="ctr" defTabSz="1555750">
              <a:lnSpc>
                <a:spcPct val="90000"/>
              </a:lnSpc>
              <a:spcBef>
                <a:spcPct val="0"/>
              </a:spcBef>
              <a:spcAft>
                <a:spcPct val="35000"/>
              </a:spcAft>
              <a:buNone/>
            </a:pPr>
            <a:r>
              <a:rPr lang="en-US" sz="3500" kern="1200" dirty="0"/>
              <a:t>5</a:t>
            </a:r>
          </a:p>
        </p:txBody>
      </p:sp>
      <p:sp>
        <p:nvSpPr>
          <p:cNvPr id="8" name="Freeform: Shape 7">
            <a:extLst>
              <a:ext uri="{FF2B5EF4-FFF2-40B4-BE49-F238E27FC236}">
                <a16:creationId xmlns:a16="http://schemas.microsoft.com/office/drawing/2014/main" xmlns="" id="{86AFE48F-F7E0-F06F-7427-EA4EC5BBE66B}"/>
              </a:ext>
            </a:extLst>
          </p:cNvPr>
          <p:cNvSpPr/>
          <p:nvPr/>
        </p:nvSpPr>
        <p:spPr>
          <a:xfrm>
            <a:off x="1262204" y="3426042"/>
            <a:ext cx="7881795" cy="1172048"/>
          </a:xfrm>
          <a:custGeom>
            <a:avLst/>
            <a:gdLst>
              <a:gd name="connsiteX0" fmla="*/ 195345 w 1172047"/>
              <a:gd name="connsiteY0" fmla="*/ 0 h 7881794"/>
              <a:gd name="connsiteX1" fmla="*/ 976702 w 1172047"/>
              <a:gd name="connsiteY1" fmla="*/ 0 h 7881794"/>
              <a:gd name="connsiteX2" fmla="*/ 1172047 w 1172047"/>
              <a:gd name="connsiteY2" fmla="*/ 195345 h 7881794"/>
              <a:gd name="connsiteX3" fmla="*/ 1172047 w 1172047"/>
              <a:gd name="connsiteY3" fmla="*/ 7881794 h 7881794"/>
              <a:gd name="connsiteX4" fmla="*/ 1172047 w 1172047"/>
              <a:gd name="connsiteY4" fmla="*/ 7881794 h 7881794"/>
              <a:gd name="connsiteX5" fmla="*/ 0 w 1172047"/>
              <a:gd name="connsiteY5" fmla="*/ 7881794 h 7881794"/>
              <a:gd name="connsiteX6" fmla="*/ 0 w 1172047"/>
              <a:gd name="connsiteY6" fmla="*/ 7881794 h 7881794"/>
              <a:gd name="connsiteX7" fmla="*/ 0 w 1172047"/>
              <a:gd name="connsiteY7" fmla="*/ 195345 h 7881794"/>
              <a:gd name="connsiteX8" fmla="*/ 195345 w 1172047"/>
              <a:gd name="connsiteY8" fmla="*/ 0 h 78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47" h="7881794">
                <a:moveTo>
                  <a:pt x="1172047" y="1313660"/>
                </a:moveTo>
                <a:lnTo>
                  <a:pt x="1172047" y="6568134"/>
                </a:lnTo>
                <a:cubicBezTo>
                  <a:pt x="1172047" y="7293646"/>
                  <a:pt x="1159042" y="7881791"/>
                  <a:pt x="1142999" y="7881791"/>
                </a:cubicBezTo>
                <a:lnTo>
                  <a:pt x="0" y="7881791"/>
                </a:lnTo>
                <a:lnTo>
                  <a:pt x="0" y="7881791"/>
                </a:lnTo>
                <a:lnTo>
                  <a:pt x="0" y="3"/>
                </a:lnTo>
                <a:lnTo>
                  <a:pt x="0" y="3"/>
                </a:lnTo>
                <a:lnTo>
                  <a:pt x="1142999" y="3"/>
                </a:lnTo>
                <a:cubicBezTo>
                  <a:pt x="1159042" y="3"/>
                  <a:pt x="1172047" y="588148"/>
                  <a:pt x="1172047" y="1313660"/>
                </a:cubicBezTo>
                <a:close/>
              </a:path>
            </a:pathLst>
          </a:custGeom>
        </p:spPr>
        <p:style>
          <a:lnRef idx="1">
            <a:schemeClr val="accent3">
              <a:hueOff val="5625132"/>
              <a:satOff val="-8440"/>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2455" rIns="72455" bIns="72456" numCol="1" spcCol="1270" anchor="ctr" anchorCtr="0">
            <a:noAutofit/>
          </a:bodyPr>
          <a:lstStyle/>
          <a:p>
            <a:pPr marL="228600" lvl="1" indent="-228600" algn="l" defTabSz="1066800">
              <a:lnSpc>
                <a:spcPct val="90000"/>
              </a:lnSpc>
              <a:spcBef>
                <a:spcPct val="0"/>
              </a:spcBef>
              <a:spcAft>
                <a:spcPct val="15000"/>
              </a:spcAft>
              <a:buNone/>
            </a:pPr>
            <a:r>
              <a:rPr lang="en-US" sz="2400" b="0" kern="1200" dirty="0">
                <a:latin typeface="Times New Roman" panose="02020603050405020304" pitchFamily="18" charset="0"/>
                <a:ea typeface="+mn-ea"/>
                <a:cs typeface="Times New Roman" panose="02020603050405020304" pitchFamily="18" charset="0"/>
              </a:rPr>
              <a:t> For larger pores (&gt;1.7 nm), the adsorbed gas does not significantly affect thermal conductivity. </a:t>
            </a:r>
          </a:p>
        </p:txBody>
      </p:sp>
      <p:sp>
        <p:nvSpPr>
          <p:cNvPr id="10" name="Freeform: Shape 9">
            <a:extLst>
              <a:ext uri="{FF2B5EF4-FFF2-40B4-BE49-F238E27FC236}">
                <a16:creationId xmlns:a16="http://schemas.microsoft.com/office/drawing/2014/main" xmlns="" id="{ADA6A235-93C6-AFC1-96CD-815BDD0BBA7F}"/>
              </a:ext>
            </a:extLst>
          </p:cNvPr>
          <p:cNvSpPr/>
          <p:nvPr/>
        </p:nvSpPr>
        <p:spPr>
          <a:xfrm>
            <a:off x="-21503" y="5066034"/>
            <a:ext cx="1262206" cy="1803151"/>
          </a:xfrm>
          <a:custGeom>
            <a:avLst/>
            <a:gdLst>
              <a:gd name="connsiteX0" fmla="*/ 0 w 1803150"/>
              <a:gd name="connsiteY0" fmla="*/ 0 h 1262205"/>
              <a:gd name="connsiteX1" fmla="*/ 1172048 w 1803150"/>
              <a:gd name="connsiteY1" fmla="*/ 0 h 1262205"/>
              <a:gd name="connsiteX2" fmla="*/ 1803150 w 1803150"/>
              <a:gd name="connsiteY2" fmla="*/ 631103 h 1262205"/>
              <a:gd name="connsiteX3" fmla="*/ 1172048 w 1803150"/>
              <a:gd name="connsiteY3" fmla="*/ 1262205 h 1262205"/>
              <a:gd name="connsiteX4" fmla="*/ 0 w 1803150"/>
              <a:gd name="connsiteY4" fmla="*/ 1262205 h 1262205"/>
              <a:gd name="connsiteX5" fmla="*/ 631103 w 1803150"/>
              <a:gd name="connsiteY5" fmla="*/ 631103 h 1262205"/>
              <a:gd name="connsiteX6" fmla="*/ 0 w 1803150"/>
              <a:gd name="connsiteY6" fmla="*/ 0 h 126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150" h="1262205">
                <a:moveTo>
                  <a:pt x="1803149" y="0"/>
                </a:moveTo>
                <a:lnTo>
                  <a:pt x="1803149" y="820433"/>
                </a:lnTo>
                <a:lnTo>
                  <a:pt x="901574" y="1262205"/>
                </a:lnTo>
                <a:lnTo>
                  <a:pt x="1" y="820433"/>
                </a:lnTo>
                <a:lnTo>
                  <a:pt x="1" y="0"/>
                </a:lnTo>
                <a:lnTo>
                  <a:pt x="901574" y="441772"/>
                </a:lnTo>
                <a:lnTo>
                  <a:pt x="1803149" y="0"/>
                </a:lnTo>
                <a:close/>
              </a:path>
            </a:pathLst>
          </a:custGeom>
        </p:spPr>
        <p:style>
          <a:lnRef idx="1">
            <a:schemeClr val="accent3">
              <a:hueOff val="11250264"/>
              <a:satOff val="-16880"/>
              <a:lumOff val="-2745"/>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txBody>
          <a:bodyPr spcFirstLastPara="0" vert="horz" wrap="square" lIns="22226" tIns="653329" rIns="22225" bIns="653327" numCol="1" spcCol="1270" anchor="ctr" anchorCtr="0">
            <a:noAutofit/>
          </a:bodyPr>
          <a:lstStyle/>
          <a:p>
            <a:pPr marL="0" lvl="0" indent="0" algn="ctr" defTabSz="1555750">
              <a:lnSpc>
                <a:spcPct val="90000"/>
              </a:lnSpc>
              <a:spcBef>
                <a:spcPct val="0"/>
              </a:spcBef>
              <a:spcAft>
                <a:spcPct val="35000"/>
              </a:spcAft>
              <a:buNone/>
            </a:pPr>
            <a:r>
              <a:rPr lang="en-US" sz="3500" kern="1200" dirty="0"/>
              <a:t>6</a:t>
            </a:r>
          </a:p>
        </p:txBody>
      </p:sp>
      <p:sp>
        <p:nvSpPr>
          <p:cNvPr id="11" name="Freeform: Shape 10">
            <a:extLst>
              <a:ext uri="{FF2B5EF4-FFF2-40B4-BE49-F238E27FC236}">
                <a16:creationId xmlns:a16="http://schemas.microsoft.com/office/drawing/2014/main" xmlns="" id="{B9500271-B08B-B2FA-7002-ED210D1EF841}"/>
              </a:ext>
            </a:extLst>
          </p:cNvPr>
          <p:cNvSpPr/>
          <p:nvPr/>
        </p:nvSpPr>
        <p:spPr>
          <a:xfrm>
            <a:off x="1262204" y="5048105"/>
            <a:ext cx="7881795" cy="1172048"/>
          </a:xfrm>
          <a:custGeom>
            <a:avLst/>
            <a:gdLst>
              <a:gd name="connsiteX0" fmla="*/ 195345 w 1172047"/>
              <a:gd name="connsiteY0" fmla="*/ 0 h 7881794"/>
              <a:gd name="connsiteX1" fmla="*/ 976702 w 1172047"/>
              <a:gd name="connsiteY1" fmla="*/ 0 h 7881794"/>
              <a:gd name="connsiteX2" fmla="*/ 1172047 w 1172047"/>
              <a:gd name="connsiteY2" fmla="*/ 195345 h 7881794"/>
              <a:gd name="connsiteX3" fmla="*/ 1172047 w 1172047"/>
              <a:gd name="connsiteY3" fmla="*/ 7881794 h 7881794"/>
              <a:gd name="connsiteX4" fmla="*/ 1172047 w 1172047"/>
              <a:gd name="connsiteY4" fmla="*/ 7881794 h 7881794"/>
              <a:gd name="connsiteX5" fmla="*/ 0 w 1172047"/>
              <a:gd name="connsiteY5" fmla="*/ 7881794 h 7881794"/>
              <a:gd name="connsiteX6" fmla="*/ 0 w 1172047"/>
              <a:gd name="connsiteY6" fmla="*/ 7881794 h 7881794"/>
              <a:gd name="connsiteX7" fmla="*/ 0 w 1172047"/>
              <a:gd name="connsiteY7" fmla="*/ 195345 h 7881794"/>
              <a:gd name="connsiteX8" fmla="*/ 195345 w 1172047"/>
              <a:gd name="connsiteY8" fmla="*/ 0 h 78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47" h="7881794">
                <a:moveTo>
                  <a:pt x="1172047" y="1313660"/>
                </a:moveTo>
                <a:lnTo>
                  <a:pt x="1172047" y="6568134"/>
                </a:lnTo>
                <a:cubicBezTo>
                  <a:pt x="1172047" y="7293646"/>
                  <a:pt x="1159042" y="7881791"/>
                  <a:pt x="1142999" y="7881791"/>
                </a:cubicBezTo>
                <a:lnTo>
                  <a:pt x="0" y="7881791"/>
                </a:lnTo>
                <a:lnTo>
                  <a:pt x="0" y="7881791"/>
                </a:lnTo>
                <a:lnTo>
                  <a:pt x="0" y="3"/>
                </a:lnTo>
                <a:lnTo>
                  <a:pt x="0" y="3"/>
                </a:lnTo>
                <a:lnTo>
                  <a:pt x="1142999" y="3"/>
                </a:lnTo>
                <a:cubicBezTo>
                  <a:pt x="1159042" y="3"/>
                  <a:pt x="1172047" y="588148"/>
                  <a:pt x="1172047" y="1313660"/>
                </a:cubicBezTo>
                <a:close/>
              </a:path>
            </a:pathLst>
          </a:custGeom>
        </p:spPr>
        <p:style>
          <a:lnRef idx="1">
            <a:schemeClr val="accent3">
              <a:hueOff val="11250264"/>
              <a:satOff val="-16880"/>
              <a:lumOff val="-274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2456" rIns="72455" bIns="72455" numCol="1" spcCol="1270" anchor="ctr" anchorCtr="0">
            <a:noAutofit/>
          </a:bodyPr>
          <a:lstStyle/>
          <a:p>
            <a:pPr marL="228600" lvl="1" indent="-228600" algn="l" defTabSz="1066800">
              <a:lnSpc>
                <a:spcPct val="90000"/>
              </a:lnSpc>
              <a:spcBef>
                <a:spcPct val="0"/>
              </a:spcBef>
              <a:spcAft>
                <a:spcPct val="15000"/>
              </a:spcAft>
              <a:buNone/>
            </a:pPr>
            <a:r>
              <a:rPr lang="en-US" sz="2400" b="0" kern="1200" dirty="0">
                <a:latin typeface="Times New Roman" panose="02020603050405020304" pitchFamily="18" charset="0"/>
                <a:cs typeface="Times New Roman" panose="02020603050405020304" pitchFamily="18" charset="0"/>
              </a:rPr>
              <a:t>This difference is due to the decreased probability of gas-crystal collisions in larger pore structures. </a:t>
            </a:r>
            <a:endParaRPr lang="en-US" sz="2400" b="0" kern="1200" dirty="0"/>
          </a:p>
        </p:txBody>
      </p:sp>
    </p:spTree>
    <p:extLst>
      <p:ext uri="{BB962C8B-B14F-4D97-AF65-F5344CB8AC3E}">
        <p14:creationId xmlns:p14="http://schemas.microsoft.com/office/powerpoint/2010/main" xmlns="" val="2180073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pic>
        <p:nvPicPr>
          <p:cNvPr id="3" name="Picture 2">
            <a:extLst>
              <a:ext uri="{FF2B5EF4-FFF2-40B4-BE49-F238E27FC236}">
                <a16:creationId xmlns:a16="http://schemas.microsoft.com/office/drawing/2014/main" xmlns="" id="{0724F744-E80D-9AF3-A03F-7C68B80EE3C9}"/>
              </a:ext>
            </a:extLst>
          </p:cNvPr>
          <p:cNvPicPr>
            <a:picLocks noChangeAspect="1"/>
          </p:cNvPicPr>
          <p:nvPr/>
        </p:nvPicPr>
        <p:blipFill>
          <a:blip r:embed="rId3"/>
          <a:stretch>
            <a:fillRect/>
          </a:stretch>
        </p:blipFill>
        <p:spPr>
          <a:xfrm>
            <a:off x="122858" y="2121460"/>
            <a:ext cx="8898283" cy="4465320"/>
          </a:xfrm>
          <a:prstGeom prst="rect">
            <a:avLst/>
          </a:prstGeom>
        </p:spPr>
      </p:pic>
      <p:sp>
        <p:nvSpPr>
          <p:cNvPr id="7" name="TextBox 6">
            <a:extLst>
              <a:ext uri="{FF2B5EF4-FFF2-40B4-BE49-F238E27FC236}">
                <a16:creationId xmlns:a16="http://schemas.microsoft.com/office/drawing/2014/main" xmlns="" id="{7ECE7F1F-C040-CE8C-C411-5F92AF0BE2FE}"/>
              </a:ext>
            </a:extLst>
          </p:cNvPr>
          <p:cNvSpPr txBox="1"/>
          <p:nvPr/>
        </p:nvSpPr>
        <p:spPr>
          <a:xfrm>
            <a:off x="30192" y="1447800"/>
            <a:ext cx="4589252" cy="553998"/>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Preparation of MOFs</a:t>
            </a:r>
          </a:p>
        </p:txBody>
      </p:sp>
    </p:spTree>
    <p:extLst>
      <p:ext uri="{BB962C8B-B14F-4D97-AF65-F5344CB8AC3E}">
        <p14:creationId xmlns:p14="http://schemas.microsoft.com/office/powerpoint/2010/main" xmlns="" val="20339231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pic>
        <p:nvPicPr>
          <p:cNvPr id="4" name="Picture 3">
            <a:extLst>
              <a:ext uri="{FF2B5EF4-FFF2-40B4-BE49-F238E27FC236}">
                <a16:creationId xmlns:a16="http://schemas.microsoft.com/office/drawing/2014/main" xmlns="" id="{F87BA814-9D54-F5A9-6E9B-A2EE5778FED4}"/>
              </a:ext>
            </a:extLst>
          </p:cNvPr>
          <p:cNvPicPr>
            <a:picLocks noChangeAspect="1"/>
          </p:cNvPicPr>
          <p:nvPr/>
        </p:nvPicPr>
        <p:blipFill>
          <a:blip r:embed="rId3"/>
          <a:stretch>
            <a:fillRect/>
          </a:stretch>
        </p:blipFill>
        <p:spPr>
          <a:xfrm>
            <a:off x="1106824" y="2876426"/>
            <a:ext cx="6930352" cy="3692769"/>
          </a:xfrm>
          <a:prstGeom prst="rect">
            <a:avLst/>
          </a:prstGeom>
        </p:spPr>
      </p:pic>
      <p:sp>
        <p:nvSpPr>
          <p:cNvPr id="8" name="TextBox 7">
            <a:extLst>
              <a:ext uri="{FF2B5EF4-FFF2-40B4-BE49-F238E27FC236}">
                <a16:creationId xmlns:a16="http://schemas.microsoft.com/office/drawing/2014/main" xmlns="" id="{51760901-A4FD-575E-77D6-442D73BA0F9E}"/>
              </a:ext>
            </a:extLst>
          </p:cNvPr>
          <p:cNvSpPr txBox="1"/>
          <p:nvPr/>
        </p:nvSpPr>
        <p:spPr>
          <a:xfrm>
            <a:off x="0" y="1524000"/>
            <a:ext cx="8942902" cy="1154162"/>
          </a:xfrm>
          <a:prstGeom prst="rect">
            <a:avLst/>
          </a:prstGeom>
          <a:noFill/>
        </p:spPr>
        <p:txBody>
          <a:bodyPr wrap="square">
            <a:spAutoFit/>
          </a:bodyPr>
          <a:lstStyle/>
          <a:p>
            <a:r>
              <a:rPr lang="en-US" sz="2300" b="1" dirty="0">
                <a:latin typeface="Times New Roman" panose="02020603050405020304" pitchFamily="18" charset="0"/>
                <a:cs typeface="Times New Roman" panose="02020603050405020304" pitchFamily="18" charset="0"/>
              </a:rPr>
              <a:t>The coordination complex formed by the metal ions and the donor atoms of the linker, termed the secondary building unit (SBU), </a:t>
            </a:r>
            <a:r>
              <a:rPr lang="en-US" sz="2300" b="1" dirty="0" err="1">
                <a:latin typeface="Times New Roman" panose="02020603050405020304" pitchFamily="18" charset="0"/>
                <a:cs typeface="Times New Roman" panose="02020603050405020304" pitchFamily="18" charset="0"/>
              </a:rPr>
              <a:t>dicates</a:t>
            </a:r>
            <a:r>
              <a:rPr lang="en-US" sz="2300" b="1" dirty="0">
                <a:latin typeface="Times New Roman" panose="02020603050405020304" pitchFamily="18" charset="0"/>
                <a:cs typeface="Times New Roman" panose="02020603050405020304" pitchFamily="18" charset="0"/>
              </a:rPr>
              <a:t> the final topology of the MOF framework.</a:t>
            </a:r>
          </a:p>
        </p:txBody>
      </p:sp>
    </p:spTree>
    <p:extLst>
      <p:ext uri="{BB962C8B-B14F-4D97-AF65-F5344CB8AC3E}">
        <p14:creationId xmlns:p14="http://schemas.microsoft.com/office/powerpoint/2010/main" xmlns="" val="7949909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8" name="TextBox 7">
            <a:extLst>
              <a:ext uri="{FF2B5EF4-FFF2-40B4-BE49-F238E27FC236}">
                <a16:creationId xmlns:a16="http://schemas.microsoft.com/office/drawing/2014/main" xmlns="" id="{5AD226E9-3BDF-A1ED-1121-A2E6BE0EC55D}"/>
              </a:ext>
            </a:extLst>
          </p:cNvPr>
          <p:cNvSpPr txBox="1"/>
          <p:nvPr/>
        </p:nvSpPr>
        <p:spPr>
          <a:xfrm>
            <a:off x="2004646" y="846562"/>
            <a:ext cx="57912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Common ligands used for MOFs</a:t>
            </a:r>
          </a:p>
        </p:txBody>
      </p:sp>
      <p:pic>
        <p:nvPicPr>
          <p:cNvPr id="10" name="Picture 9">
            <a:extLst>
              <a:ext uri="{FF2B5EF4-FFF2-40B4-BE49-F238E27FC236}">
                <a16:creationId xmlns:a16="http://schemas.microsoft.com/office/drawing/2014/main" xmlns="" id="{24E885CC-7A7C-D3A9-494F-6861EC4C4BF2}"/>
              </a:ext>
            </a:extLst>
          </p:cNvPr>
          <p:cNvPicPr>
            <a:picLocks noChangeAspect="1"/>
          </p:cNvPicPr>
          <p:nvPr/>
        </p:nvPicPr>
        <p:blipFill>
          <a:blip r:embed="rId3" cstate="print"/>
          <a:stretch>
            <a:fillRect/>
          </a:stretch>
        </p:blipFill>
        <p:spPr>
          <a:xfrm>
            <a:off x="700454" y="1313323"/>
            <a:ext cx="7743092" cy="5550430"/>
          </a:xfrm>
          <a:prstGeom prst="rect">
            <a:avLst/>
          </a:prstGeom>
        </p:spPr>
      </p:pic>
    </p:spTree>
    <p:extLst>
      <p:ext uri="{BB962C8B-B14F-4D97-AF65-F5344CB8AC3E}">
        <p14:creationId xmlns:p14="http://schemas.microsoft.com/office/powerpoint/2010/main" xmlns="" val="1722943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pic>
        <p:nvPicPr>
          <p:cNvPr id="3" name="Picture 2">
            <a:extLst>
              <a:ext uri="{FF2B5EF4-FFF2-40B4-BE49-F238E27FC236}">
                <a16:creationId xmlns:a16="http://schemas.microsoft.com/office/drawing/2014/main" xmlns="" id="{9E550B63-2F86-2D43-47CE-40377CFF8411}"/>
              </a:ext>
            </a:extLst>
          </p:cNvPr>
          <p:cNvPicPr>
            <a:picLocks noChangeAspect="1"/>
          </p:cNvPicPr>
          <p:nvPr/>
        </p:nvPicPr>
        <p:blipFill>
          <a:blip r:embed="rId3" cstate="print"/>
          <a:stretch>
            <a:fillRect/>
          </a:stretch>
        </p:blipFill>
        <p:spPr>
          <a:xfrm>
            <a:off x="407377" y="1049558"/>
            <a:ext cx="8329246" cy="5250879"/>
          </a:xfrm>
          <a:prstGeom prst="rect">
            <a:avLst/>
          </a:prstGeom>
        </p:spPr>
      </p:pic>
      <p:sp>
        <p:nvSpPr>
          <p:cNvPr id="11" name="TextBox 10">
            <a:extLst>
              <a:ext uri="{FF2B5EF4-FFF2-40B4-BE49-F238E27FC236}">
                <a16:creationId xmlns:a16="http://schemas.microsoft.com/office/drawing/2014/main" xmlns="" id="{8BC0183A-D059-4B3F-DDA0-9EAAC4655A5D}"/>
              </a:ext>
            </a:extLst>
          </p:cNvPr>
          <p:cNvSpPr txBox="1"/>
          <p:nvPr/>
        </p:nvSpPr>
        <p:spPr>
          <a:xfrm>
            <a:off x="152400" y="6273225"/>
            <a:ext cx="7171592" cy="584775"/>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Schematic illustration of the molecular structure of common metals and ligands and the MOFs resulting from their combination.</a:t>
            </a:r>
          </a:p>
        </p:txBody>
      </p:sp>
    </p:spTree>
    <p:extLst>
      <p:ext uri="{BB962C8B-B14F-4D97-AF65-F5344CB8AC3E}">
        <p14:creationId xmlns:p14="http://schemas.microsoft.com/office/powerpoint/2010/main" xmlns="" val="2716069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565713"/>
            <a:ext cx="9144000" cy="4801314"/>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Properties of MOFs</a:t>
            </a:r>
          </a:p>
          <a:p>
            <a:pPr marL="342900"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The backbone of the compound is constructed from metal ions which act as connectors and organic bridging ligands as linkers. </a:t>
            </a:r>
          </a:p>
          <a:p>
            <a:pPr marL="342900"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Readily accessible porosity. </a:t>
            </a:r>
          </a:p>
          <a:p>
            <a:pPr marL="342900"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The coexistence of inorganic ( hydrophilic) and organic ( hydrophobic) moieties in structure may influence on adsorption properties. </a:t>
            </a:r>
          </a:p>
          <a:p>
            <a:pPr marL="342900"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Although most of MOFs are electrical insulators, several materials in this class have recently demonstrated excellent electrical conductivity and high charge mobility. </a:t>
            </a:r>
          </a:p>
          <a:p>
            <a:pPr marL="342900"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The thermal stability of MOFs is determined by the coordination number and local coordination environment instead of framework topology.</a:t>
            </a:r>
          </a:p>
          <a:p>
            <a:pPr marL="342900"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In general MOFs are poor thermal conductors with thermal conductivity that is similar to concrete.</a:t>
            </a:r>
          </a:p>
        </p:txBody>
      </p:sp>
    </p:spTree>
    <p:extLst>
      <p:ext uri="{BB962C8B-B14F-4D97-AF65-F5344CB8AC3E}">
        <p14:creationId xmlns:p14="http://schemas.microsoft.com/office/powerpoint/2010/main" xmlns="" val="39404608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565713"/>
            <a:ext cx="9144000" cy="5401479"/>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Properties of MOFs</a:t>
            </a:r>
          </a:p>
          <a:p>
            <a:pPr marL="342900" indent="-3429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Surface area</a:t>
            </a:r>
          </a:p>
          <a:p>
            <a:r>
              <a:rPr lang="en-US" sz="2400" dirty="0">
                <a:latin typeface="Times New Roman" panose="02020603050405020304" pitchFamily="18" charset="0"/>
                <a:cs typeface="Times New Roman" panose="02020603050405020304" pitchFamily="18" charset="0"/>
              </a:rPr>
              <a:t>The active surface area is the most defining and significant physical feature of MOFs.</a:t>
            </a:r>
          </a:p>
          <a:p>
            <a:pPr marL="342900" indent="-3429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Pore diameter and porosity</a:t>
            </a:r>
          </a:p>
          <a:p>
            <a:r>
              <a:rPr lang="en-US" sz="2400" dirty="0">
                <a:latin typeface="Times New Roman" panose="02020603050405020304" pitchFamily="18" charset="0"/>
                <a:cs typeface="Times New Roman" panose="02020603050405020304" pitchFamily="18" charset="0"/>
              </a:rPr>
              <a:t>The structure and size of the pores are another essential aspect of MOFs. The MOF structure has a wide pore size distribution that ranges from macro to nano.</a:t>
            </a:r>
          </a:p>
          <a:p>
            <a:pPr marL="342900" indent="-3429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Surface features and crystalline structure</a:t>
            </a:r>
          </a:p>
          <a:p>
            <a:r>
              <a:rPr lang="en-US" sz="2400" dirty="0">
                <a:latin typeface="Times New Roman" panose="02020603050405020304" pitchFamily="18" charset="0"/>
                <a:cs typeface="Times New Roman" panose="02020603050405020304" pitchFamily="18" charset="0"/>
              </a:rPr>
              <a:t>MOF structures can be divided into four categories: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Rigid framework structures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Flexible/dynamic framework structures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Surface functional framework</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Open metal areas</a:t>
            </a:r>
          </a:p>
        </p:txBody>
      </p:sp>
    </p:spTree>
    <p:extLst>
      <p:ext uri="{BB962C8B-B14F-4D97-AF65-F5344CB8AC3E}">
        <p14:creationId xmlns:p14="http://schemas.microsoft.com/office/powerpoint/2010/main" xmlns="" val="37453268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down)">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down)">
                                      <p:cBhvr>
                                        <p:cTn id="15" dur="500"/>
                                        <p:tgtEl>
                                          <p:spTgt spid="7">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wipe(down)">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wipe(down)">
                                      <p:cBhvr>
                                        <p:cTn id="23" dur="500"/>
                                        <p:tgtEl>
                                          <p:spTgt spid="7">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wipe(down)">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 calcmode="lin" valueType="num">
                                      <p:cBhvr additive="base">
                                        <p:cTn id="4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7" name="TextBox 6">
            <a:extLst>
              <a:ext uri="{FF2B5EF4-FFF2-40B4-BE49-F238E27FC236}">
                <a16:creationId xmlns:a16="http://schemas.microsoft.com/office/drawing/2014/main" xmlns="" id="{553BEDF9-B45E-D80D-D6DF-1849B843BAF6}"/>
              </a:ext>
            </a:extLst>
          </p:cNvPr>
          <p:cNvSpPr txBox="1"/>
          <p:nvPr/>
        </p:nvSpPr>
        <p:spPr>
          <a:xfrm>
            <a:off x="33867" y="1905000"/>
            <a:ext cx="9220198" cy="3539430"/>
          </a:xfrm>
          <a:prstGeom prst="rect">
            <a:avLst/>
          </a:prstGeom>
          <a:noFill/>
        </p:spPr>
        <p:txBody>
          <a:bodyPr wrap="square">
            <a:spAutoFit/>
          </a:bodyPr>
          <a:lstStyle/>
          <a:p>
            <a:pPr algn="ctr"/>
            <a:r>
              <a:rPr lang="en-US" sz="3500" b="1" i="0" dirty="0">
                <a:solidFill>
                  <a:srgbClr val="000000"/>
                </a:solidFill>
                <a:effectLst/>
                <a:latin typeface="Times New Roman" panose="02020603050405020304" pitchFamily="18" charset="0"/>
                <a:cs typeface="Times New Roman" panose="02020603050405020304" pitchFamily="18" charset="0"/>
              </a:rPr>
              <a:t>General Techniques for Synthesis of Metal Organic Frameworks</a:t>
            </a:r>
          </a:p>
          <a:p>
            <a:pPr algn="ctr"/>
            <a:endParaRPr lang="en-US" sz="3000" b="1" dirty="0">
              <a:latin typeface="Times New Roman" panose="02020603050405020304" pitchFamily="18" charset="0"/>
              <a:cs typeface="Times New Roman" panose="02020603050405020304" pitchFamily="18" charset="0"/>
            </a:endParaRPr>
          </a:p>
          <a:p>
            <a:pPr algn="ctr"/>
            <a:r>
              <a:rPr lang="en-US" sz="3000" b="1" dirty="0">
                <a:latin typeface="Times New Roman" panose="02020603050405020304" pitchFamily="18" charset="0"/>
                <a:cs typeface="Times New Roman" panose="02020603050405020304" pitchFamily="18" charset="0"/>
              </a:rPr>
              <a:t>By: Mostafa M. Sayed </a:t>
            </a:r>
          </a:p>
          <a:p>
            <a:pPr algn="ctr"/>
            <a:endParaRPr lang="en-US" sz="2800" b="1"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PhD Student - Chemical and Petrochemicals Engineering Department.</a:t>
            </a:r>
          </a:p>
          <a:p>
            <a:pPr algn="ctr"/>
            <a:r>
              <a:rPr lang="en-US" sz="1600" dirty="0">
                <a:latin typeface="Times New Roman" panose="02020603050405020304" pitchFamily="18" charset="0"/>
                <a:cs typeface="Times New Roman" panose="02020603050405020304" pitchFamily="18" charset="0"/>
              </a:rPr>
              <a:t>School of Energy, Environment, Chemical, and Petrochemicals Engineering.</a:t>
            </a:r>
          </a:p>
          <a:p>
            <a:pPr algn="ctr"/>
            <a:r>
              <a:rPr lang="en-US" sz="1600" dirty="0">
                <a:latin typeface="Times New Roman" panose="02020603050405020304" pitchFamily="18" charset="0"/>
                <a:cs typeface="Times New Roman" panose="02020603050405020304" pitchFamily="18" charset="0"/>
              </a:rPr>
              <a:t>Egypt-Japan University of Science and Technology (E-JUST), Borg El Arab City, Alexandria, Egypt.</a:t>
            </a:r>
          </a:p>
          <a:p>
            <a:pPr algn="ctr"/>
            <a:r>
              <a:rPr lang="en-US" sz="1600" dirty="0">
                <a:latin typeface="Times New Roman" panose="02020603050405020304" pitchFamily="18" charset="0"/>
                <a:cs typeface="Times New Roman" panose="02020603050405020304" pitchFamily="18" charset="0"/>
              </a:rPr>
              <a:t>Mail: </a:t>
            </a:r>
            <a:r>
              <a:rPr lang="en-US" sz="1600" dirty="0">
                <a:latin typeface="Times New Roman" panose="02020603050405020304" pitchFamily="18" charset="0"/>
                <a:cs typeface="Times New Roman" panose="02020603050405020304" pitchFamily="18" charset="0"/>
                <a:hlinkClick r:id="rId3"/>
              </a:rPr>
              <a:t>mostafa.mahmoud@ejust.edu.eg</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52437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Review of Metal-Organic Frameworks</a:t>
            </a:r>
            <a:endParaRPr lang="ar-EG" sz="3500" dirty="0">
              <a:solidFill>
                <a:srgbClr val="FF0000"/>
              </a:solidFill>
            </a:endParaRP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4737707"/>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For better application </a:t>
            </a:r>
          </a:p>
          <a:p>
            <a:pPr marL="342900" indent="-342900">
              <a:lnSpc>
                <a:spcPct val="150000"/>
              </a:lnSpc>
              <a:buFont typeface="Wingdings" panose="05000000000000000000" pitchFamily="2" charset="2"/>
              <a:buChar char="ü"/>
            </a:pPr>
            <a:r>
              <a:rPr lang="en-US" sz="2300" b="1" dirty="0">
                <a:latin typeface="Times New Roman" panose="02020603050405020304" pitchFamily="18" charset="0"/>
                <a:cs typeface="Times New Roman" panose="02020603050405020304" pitchFamily="18" charset="0"/>
              </a:rPr>
              <a:t>Surface Area: </a:t>
            </a:r>
            <a:r>
              <a:rPr lang="en-US" sz="2300" dirty="0">
                <a:latin typeface="Times New Roman" panose="02020603050405020304" pitchFamily="18" charset="0"/>
                <a:cs typeface="Times New Roman" panose="02020603050405020304" pitchFamily="18" charset="0"/>
              </a:rPr>
              <a:t>MOFs with higher surface area are more desirable. </a:t>
            </a:r>
          </a:p>
          <a:p>
            <a:pPr marL="342900" indent="-342900">
              <a:lnSpc>
                <a:spcPct val="150000"/>
              </a:lnSpc>
              <a:buFont typeface="Wingdings" panose="05000000000000000000" pitchFamily="2" charset="2"/>
              <a:buChar char="ü"/>
            </a:pPr>
            <a:r>
              <a:rPr lang="en-US" sz="2300" b="1" dirty="0">
                <a:latin typeface="Times New Roman" panose="02020603050405020304" pitchFamily="18" charset="0"/>
                <a:cs typeface="Times New Roman" panose="02020603050405020304" pitchFamily="18" charset="0"/>
              </a:rPr>
              <a:t>Pore Size: </a:t>
            </a:r>
            <a:r>
              <a:rPr lang="en-US" sz="2300" dirty="0">
                <a:latin typeface="Times New Roman" panose="02020603050405020304" pitchFamily="18" charset="0"/>
                <a:cs typeface="Times New Roman" panose="02020603050405020304" pitchFamily="18" charset="0"/>
              </a:rPr>
              <a:t>MOFs must have the proper pore size to allow uptake and release of analytes. </a:t>
            </a:r>
          </a:p>
          <a:p>
            <a:pPr marL="342900" indent="-342900">
              <a:lnSpc>
                <a:spcPct val="150000"/>
              </a:lnSpc>
              <a:buFont typeface="Wingdings" panose="05000000000000000000" pitchFamily="2" charset="2"/>
              <a:buChar char="ü"/>
            </a:pPr>
            <a:r>
              <a:rPr lang="en-US" sz="2300" b="1" dirty="0">
                <a:latin typeface="Times New Roman" panose="02020603050405020304" pitchFamily="18" charset="0"/>
                <a:cs typeface="Times New Roman" panose="02020603050405020304" pitchFamily="18" charset="0"/>
              </a:rPr>
              <a:t>Stability: </a:t>
            </a:r>
            <a:r>
              <a:rPr lang="en-US" sz="2300" dirty="0">
                <a:latin typeface="Times New Roman" panose="02020603050405020304" pitchFamily="18" charset="0"/>
                <a:cs typeface="Times New Roman" panose="02020603050405020304" pitchFamily="18" charset="0"/>
              </a:rPr>
              <a:t>MOFs must exhibit reasonable stability upon exposure to oxygen, moisture, the analytes of interest or changes in temperature.</a:t>
            </a:r>
          </a:p>
          <a:p>
            <a:pPr marL="342900" indent="-342900">
              <a:lnSpc>
                <a:spcPct val="150000"/>
              </a:lnSpc>
              <a:buFont typeface="Wingdings" panose="05000000000000000000" pitchFamily="2" charset="2"/>
              <a:buChar char="ü"/>
            </a:pPr>
            <a:r>
              <a:rPr lang="en-US" sz="2300" b="1" dirty="0">
                <a:latin typeface="Times New Roman" panose="02020603050405020304" pitchFamily="18" charset="0"/>
                <a:cs typeface="Times New Roman" panose="02020603050405020304" pitchFamily="18" charset="0"/>
              </a:rPr>
              <a:t>Solubility:</a:t>
            </a:r>
            <a:r>
              <a:rPr lang="en-US" sz="2300" dirty="0">
                <a:latin typeface="Times New Roman" panose="02020603050405020304" pitchFamily="18" charset="0"/>
                <a:cs typeface="Times New Roman" panose="02020603050405020304" pitchFamily="18" charset="0"/>
              </a:rPr>
              <a:t> MOFs should be insoluble in aqueous media. </a:t>
            </a:r>
          </a:p>
          <a:p>
            <a:pPr marL="342900" indent="-342900">
              <a:lnSpc>
                <a:spcPct val="150000"/>
              </a:lnSpc>
              <a:buFont typeface="Wingdings" panose="05000000000000000000" pitchFamily="2" charset="2"/>
              <a:buChar char="ü"/>
            </a:pPr>
            <a:r>
              <a:rPr lang="en-US" sz="2300" b="1" dirty="0">
                <a:latin typeface="Times New Roman" panose="02020603050405020304" pitchFamily="18" charset="0"/>
                <a:cs typeface="Times New Roman" panose="02020603050405020304" pitchFamily="18" charset="0"/>
              </a:rPr>
              <a:t>Analyte interaction: </a:t>
            </a:r>
            <a:r>
              <a:rPr lang="en-US" sz="2300" dirty="0">
                <a:latin typeface="Times New Roman" panose="02020603050405020304" pitchFamily="18" charset="0"/>
                <a:cs typeface="Times New Roman" panose="02020603050405020304" pitchFamily="18" charset="0"/>
              </a:rPr>
              <a:t>MOFs may exhibit special structural characteristics that may facilitate selective uptake and release of analytes. </a:t>
            </a:r>
          </a:p>
        </p:txBody>
      </p:sp>
    </p:spTree>
    <p:extLst>
      <p:ext uri="{BB962C8B-B14F-4D97-AF65-F5344CB8AC3E}">
        <p14:creationId xmlns:p14="http://schemas.microsoft.com/office/powerpoint/2010/main" xmlns="" val="26633517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3139321"/>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Synthesis of MOFs</a:t>
            </a:r>
          </a:p>
          <a:p>
            <a:r>
              <a:rPr lang="en-US" sz="2500" dirty="0">
                <a:latin typeface="Times New Roman" panose="02020603050405020304" pitchFamily="18" charset="0"/>
                <a:cs typeface="Times New Roman" panose="02020603050405020304" pitchFamily="18" charset="0"/>
              </a:rPr>
              <a:t>Different methods of synthesis of MOFs have been described: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xmlns="" id="{C3E64686-CA9F-D3B8-28F1-7C52DDAD6C58}"/>
              </a:ext>
            </a:extLst>
          </p:cNvPr>
          <p:cNvSpPr/>
          <p:nvPr/>
        </p:nvSpPr>
        <p:spPr>
          <a:xfrm>
            <a:off x="1608853" y="4493187"/>
            <a:ext cx="505548" cy="711181"/>
          </a:xfrm>
          <a:custGeom>
            <a:avLst/>
            <a:gdLst>
              <a:gd name="connsiteX0" fmla="*/ 0 w 505548"/>
              <a:gd name="connsiteY0" fmla="*/ 0 h 711181"/>
              <a:gd name="connsiteX1" fmla="*/ 252774 w 505548"/>
              <a:gd name="connsiteY1" fmla="*/ 0 h 711181"/>
              <a:gd name="connsiteX2" fmla="*/ 252774 w 505548"/>
              <a:gd name="connsiteY2" fmla="*/ 711181 h 711181"/>
              <a:gd name="connsiteX3" fmla="*/ 505548 w 505548"/>
              <a:gd name="connsiteY3" fmla="*/ 711181 h 711181"/>
            </a:gdLst>
            <a:ahLst/>
            <a:cxnLst>
              <a:cxn ang="0">
                <a:pos x="connsiteX0" y="connsiteY0"/>
              </a:cxn>
              <a:cxn ang="0">
                <a:pos x="connsiteX1" y="connsiteY1"/>
              </a:cxn>
              <a:cxn ang="0">
                <a:pos x="connsiteX2" y="connsiteY2"/>
              </a:cxn>
              <a:cxn ang="0">
                <a:pos x="connsiteX3" y="connsiteY3"/>
              </a:cxn>
            </a:cxnLst>
            <a:rect l="l" t="t" r="r" b="b"/>
            <a:pathLst>
              <a:path w="505548" h="711181">
                <a:moveTo>
                  <a:pt x="0" y="0"/>
                </a:moveTo>
                <a:lnTo>
                  <a:pt x="252774" y="0"/>
                </a:lnTo>
                <a:lnTo>
                  <a:pt x="252774" y="711181"/>
                </a:lnTo>
                <a:lnTo>
                  <a:pt x="505548" y="711181"/>
                </a:lnTo>
              </a:path>
            </a:pathLst>
          </a:custGeom>
          <a:noFill/>
          <a:scene3d>
            <a:camera prst="orthographicFront"/>
            <a:lightRig rig="flat" dir="t"/>
          </a:scene3d>
          <a:sp3d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43660" tIns="333776" rIns="243661" bIns="33377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6" name="Freeform: Shape 5">
            <a:extLst>
              <a:ext uri="{FF2B5EF4-FFF2-40B4-BE49-F238E27FC236}">
                <a16:creationId xmlns:a16="http://schemas.microsoft.com/office/drawing/2014/main" xmlns="" id="{A319E1B6-3014-B704-E830-90C41B89BFBD}"/>
              </a:ext>
            </a:extLst>
          </p:cNvPr>
          <p:cNvSpPr/>
          <p:nvPr/>
        </p:nvSpPr>
        <p:spPr>
          <a:xfrm>
            <a:off x="1608853" y="3612088"/>
            <a:ext cx="505548" cy="881098"/>
          </a:xfrm>
          <a:custGeom>
            <a:avLst/>
            <a:gdLst>
              <a:gd name="connsiteX0" fmla="*/ 0 w 505548"/>
              <a:gd name="connsiteY0" fmla="*/ 881098 h 881098"/>
              <a:gd name="connsiteX1" fmla="*/ 252774 w 505548"/>
              <a:gd name="connsiteY1" fmla="*/ 881098 h 881098"/>
              <a:gd name="connsiteX2" fmla="*/ 252774 w 505548"/>
              <a:gd name="connsiteY2" fmla="*/ 0 h 881098"/>
              <a:gd name="connsiteX3" fmla="*/ 505548 w 505548"/>
              <a:gd name="connsiteY3" fmla="*/ 0 h 881098"/>
            </a:gdLst>
            <a:ahLst/>
            <a:cxnLst>
              <a:cxn ang="0">
                <a:pos x="connsiteX0" y="connsiteY0"/>
              </a:cxn>
              <a:cxn ang="0">
                <a:pos x="connsiteX1" y="connsiteY1"/>
              </a:cxn>
              <a:cxn ang="0">
                <a:pos x="connsiteX2" y="connsiteY2"/>
              </a:cxn>
              <a:cxn ang="0">
                <a:pos x="connsiteX3" y="connsiteY3"/>
              </a:cxn>
            </a:cxnLst>
            <a:rect l="l" t="t" r="r" b="b"/>
            <a:pathLst>
              <a:path w="505548" h="881098">
                <a:moveTo>
                  <a:pt x="0" y="881098"/>
                </a:moveTo>
                <a:lnTo>
                  <a:pt x="252774" y="881098"/>
                </a:lnTo>
                <a:lnTo>
                  <a:pt x="252774" y="0"/>
                </a:lnTo>
                <a:lnTo>
                  <a:pt x="505548" y="0"/>
                </a:lnTo>
              </a:path>
            </a:pathLst>
          </a:custGeom>
          <a:noFill/>
          <a:scene3d>
            <a:camera prst="orthographicFront"/>
            <a:lightRig rig="flat" dir="t"/>
          </a:scene3d>
          <a:sp3d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40078" tIns="415153" rIns="240079" bIns="41515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xmlns="" id="{58AF0219-AA7A-B215-4F62-B12584073DFD}"/>
              </a:ext>
            </a:extLst>
          </p:cNvPr>
          <p:cNvSpPr/>
          <p:nvPr/>
        </p:nvSpPr>
        <p:spPr>
          <a:xfrm rot="16200000">
            <a:off x="-804506" y="4107860"/>
            <a:ext cx="4056066" cy="770652"/>
          </a:xfrm>
          <a:custGeom>
            <a:avLst/>
            <a:gdLst>
              <a:gd name="connsiteX0" fmla="*/ 0 w 4056066"/>
              <a:gd name="connsiteY0" fmla="*/ 0 h 770652"/>
              <a:gd name="connsiteX1" fmla="*/ 4056066 w 4056066"/>
              <a:gd name="connsiteY1" fmla="*/ 0 h 770652"/>
              <a:gd name="connsiteX2" fmla="*/ 4056066 w 4056066"/>
              <a:gd name="connsiteY2" fmla="*/ 770652 h 770652"/>
              <a:gd name="connsiteX3" fmla="*/ 0 w 4056066"/>
              <a:gd name="connsiteY3" fmla="*/ 770652 h 770652"/>
              <a:gd name="connsiteX4" fmla="*/ 0 w 4056066"/>
              <a:gd name="connsiteY4" fmla="*/ 0 h 77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066" h="770652">
                <a:moveTo>
                  <a:pt x="0" y="0"/>
                </a:moveTo>
                <a:lnTo>
                  <a:pt x="4056066" y="0"/>
                </a:lnTo>
                <a:lnTo>
                  <a:pt x="4056066" y="770652"/>
                </a:lnTo>
                <a:lnTo>
                  <a:pt x="0" y="77065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39"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A) Traditional synthesis: </a:t>
            </a:r>
            <a:endParaRPr lang="en-US" sz="2400" b="1" kern="1200" dirty="0"/>
          </a:p>
        </p:txBody>
      </p:sp>
      <p:sp>
        <p:nvSpPr>
          <p:cNvPr id="10" name="Freeform: Shape 9">
            <a:extLst>
              <a:ext uri="{FF2B5EF4-FFF2-40B4-BE49-F238E27FC236}">
                <a16:creationId xmlns:a16="http://schemas.microsoft.com/office/drawing/2014/main" xmlns="" id="{72905C62-CE51-211D-D33B-91ED6D9D0AEA}"/>
              </a:ext>
            </a:extLst>
          </p:cNvPr>
          <p:cNvSpPr/>
          <p:nvPr/>
        </p:nvSpPr>
        <p:spPr>
          <a:xfrm>
            <a:off x="2114401" y="2997238"/>
            <a:ext cx="6191397" cy="1229699"/>
          </a:xfrm>
          <a:custGeom>
            <a:avLst/>
            <a:gdLst>
              <a:gd name="connsiteX0" fmla="*/ 0 w 6191397"/>
              <a:gd name="connsiteY0" fmla="*/ 0 h 1229699"/>
              <a:gd name="connsiteX1" fmla="*/ 6191397 w 6191397"/>
              <a:gd name="connsiteY1" fmla="*/ 0 h 1229699"/>
              <a:gd name="connsiteX2" fmla="*/ 6191397 w 6191397"/>
              <a:gd name="connsiteY2" fmla="*/ 1229699 h 1229699"/>
              <a:gd name="connsiteX3" fmla="*/ 0 w 6191397"/>
              <a:gd name="connsiteY3" fmla="*/ 1229699 h 1229699"/>
              <a:gd name="connsiteX4" fmla="*/ 0 w 6191397"/>
              <a:gd name="connsiteY4" fmla="*/ 0 h 122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97" h="1229699">
                <a:moveTo>
                  <a:pt x="0" y="0"/>
                </a:moveTo>
                <a:lnTo>
                  <a:pt x="6191397" y="0"/>
                </a:lnTo>
                <a:lnTo>
                  <a:pt x="6191397" y="1229699"/>
                </a:lnTo>
                <a:lnTo>
                  <a:pt x="0" y="122969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1) Non-solvothermal ( open flasks, below the solvent boiling point, at atmospheric pressure) </a:t>
            </a:r>
            <a:endParaRPr lang="en-US" sz="2200" b="1" kern="1200" dirty="0"/>
          </a:p>
        </p:txBody>
      </p:sp>
      <p:sp>
        <p:nvSpPr>
          <p:cNvPr id="11" name="Freeform: Shape 10">
            <a:extLst>
              <a:ext uri="{FF2B5EF4-FFF2-40B4-BE49-F238E27FC236}">
                <a16:creationId xmlns:a16="http://schemas.microsoft.com/office/drawing/2014/main" xmlns="" id="{74EE5581-9CDB-AA14-1E78-341D4B99C588}"/>
              </a:ext>
            </a:extLst>
          </p:cNvPr>
          <p:cNvSpPr/>
          <p:nvPr/>
        </p:nvSpPr>
        <p:spPr>
          <a:xfrm>
            <a:off x="2114401" y="4419601"/>
            <a:ext cx="6191397" cy="1569534"/>
          </a:xfrm>
          <a:custGeom>
            <a:avLst/>
            <a:gdLst>
              <a:gd name="connsiteX0" fmla="*/ 0 w 6191397"/>
              <a:gd name="connsiteY0" fmla="*/ 0 h 1569534"/>
              <a:gd name="connsiteX1" fmla="*/ 6191397 w 6191397"/>
              <a:gd name="connsiteY1" fmla="*/ 0 h 1569534"/>
              <a:gd name="connsiteX2" fmla="*/ 6191397 w 6191397"/>
              <a:gd name="connsiteY2" fmla="*/ 1569534 h 1569534"/>
              <a:gd name="connsiteX3" fmla="*/ 0 w 6191397"/>
              <a:gd name="connsiteY3" fmla="*/ 1569534 h 1569534"/>
              <a:gd name="connsiteX4" fmla="*/ 0 w 6191397"/>
              <a:gd name="connsiteY4" fmla="*/ 0 h 156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97" h="1569534">
                <a:moveTo>
                  <a:pt x="0" y="0"/>
                </a:moveTo>
                <a:lnTo>
                  <a:pt x="6191397" y="0"/>
                </a:lnTo>
                <a:lnTo>
                  <a:pt x="6191397" y="1569534"/>
                </a:lnTo>
                <a:lnTo>
                  <a:pt x="0" y="156953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2) Hydrothermal/solvothermal ( special closed chemical reactors, boiling temperature of the solvent or above this boiling point, elevated pressure caused by solvent vapor or produced by a pump.) </a:t>
            </a:r>
            <a:endParaRPr lang="en-US" sz="2200" b="1" kern="1200" dirty="0"/>
          </a:p>
        </p:txBody>
      </p:sp>
    </p:spTree>
    <p:extLst>
      <p:ext uri="{BB962C8B-B14F-4D97-AF65-F5344CB8AC3E}">
        <p14:creationId xmlns:p14="http://schemas.microsoft.com/office/powerpoint/2010/main" xmlns="" val="14635563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4809009"/>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A) Traditional synthesis</a:t>
            </a:r>
          </a:p>
          <a:p>
            <a:r>
              <a:rPr lang="en-US" sz="2500" b="1" dirty="0">
                <a:solidFill>
                  <a:srgbClr val="FF0000"/>
                </a:solidFill>
                <a:latin typeface="Times New Roman" panose="02020603050405020304" pitchFamily="18" charset="0"/>
                <a:cs typeface="Times New Roman" panose="02020603050405020304" pitchFamily="18" charset="0"/>
              </a:rPr>
              <a:t>Notice: </a:t>
            </a:r>
          </a:p>
          <a:p>
            <a:pPr marL="342900" indent="-342900">
              <a:lnSpc>
                <a:spcPct val="150000"/>
              </a:lnSpc>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Method 1) dose not require complex equipment</a:t>
            </a:r>
          </a:p>
          <a:p>
            <a:pPr marL="342900" indent="-342900">
              <a:lnSpc>
                <a:spcPct val="150000"/>
              </a:lnSpc>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Method 2) Solvothermal synthesis affords higher yields and better crystallinity of the product. </a:t>
            </a:r>
          </a:p>
          <a:p>
            <a:r>
              <a:rPr lang="en-US" sz="2500" dirty="0">
                <a:solidFill>
                  <a:srgbClr val="FF0000"/>
                </a:solidFill>
                <a:latin typeface="Times New Roman" panose="02020603050405020304" pitchFamily="18" charset="0"/>
                <a:cs typeface="Times New Roman" panose="02020603050405020304" pitchFamily="18" charset="0"/>
              </a:rPr>
              <a:t>But</a:t>
            </a:r>
            <a:r>
              <a:rPr lang="en-US" sz="2500" dirty="0">
                <a:latin typeface="Times New Roman" panose="02020603050405020304" pitchFamily="18" charset="0"/>
                <a:cs typeface="Times New Roman" panose="02020603050405020304" pitchFamily="18" charset="0"/>
              </a:rPr>
              <a:t> requires special equipment (autoclaves or sealed containers that can withstand increased pressure); in addition, the duration of the process should be considered (the synthesis can continue for several weeks and even months).</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134876"/>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600200"/>
            <a:ext cx="9144000" cy="4708981"/>
          </a:xfrm>
          <a:prstGeom prst="rect">
            <a:avLst/>
          </a:prstGeom>
          <a:noFill/>
        </p:spPr>
        <p:txBody>
          <a:bodyPr wrap="square">
            <a:spAutoFit/>
          </a:bodyPr>
          <a:lstStyle/>
          <a:p>
            <a:r>
              <a:rPr lang="en-US" sz="2500" b="1" dirty="0">
                <a:latin typeface="Times New Roman" panose="02020603050405020304" pitchFamily="18" charset="0"/>
                <a:cs typeface="Times New Roman" panose="02020603050405020304" pitchFamily="18" charset="0"/>
              </a:rPr>
              <a:t>A- 1) MOF synthesis by slow evaporation (non-solvothermal) </a:t>
            </a:r>
          </a:p>
          <a:p>
            <a:endParaRPr lang="en-US" sz="25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The slow evaporation (non-solvothermal) method is a conventional method to prepare MOFs at room-temperature, which mostly does not need any external energy supply.</a:t>
            </a:r>
          </a:p>
          <a:p>
            <a:pPr marL="342900" indent="-3429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Its major disadvantage remains that it requires more time compared with other well-known conventional methods. </a:t>
            </a:r>
          </a:p>
          <a:p>
            <a:pPr marL="342900" indent="-3429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In the slow evaporation method, a solution of the starting materials is concentrated by slow evaporation of the solvent at a fixed temperature, mostly at room temperature. </a:t>
            </a:r>
          </a:p>
          <a:p>
            <a:pPr marL="342900" indent="-342900">
              <a:buFont typeface="Wingdings" panose="05000000000000000000" pitchFamily="2" charset="2"/>
              <a:buChar char="ü"/>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938598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600200"/>
            <a:ext cx="9144000" cy="5093702"/>
          </a:xfrm>
          <a:prstGeom prst="rect">
            <a:avLst/>
          </a:prstGeom>
          <a:noFill/>
        </p:spPr>
        <p:txBody>
          <a:bodyPr wrap="square">
            <a:spAutoFit/>
          </a:bodyPr>
          <a:lstStyle/>
          <a:p>
            <a:r>
              <a:rPr lang="en-US" sz="2500" b="1" dirty="0">
                <a:latin typeface="Times New Roman" panose="02020603050405020304" pitchFamily="18" charset="0"/>
                <a:cs typeface="Times New Roman" panose="02020603050405020304" pitchFamily="18" charset="0"/>
              </a:rPr>
              <a:t>A- 2) MOF synthesis by solvothermal method</a:t>
            </a:r>
          </a:p>
          <a:p>
            <a:pPr marL="342900" indent="-342900">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Solvothermal reactions use autogenous pressure that above the solvent’s boiling point and take place in closed containers.</a:t>
            </a:r>
          </a:p>
          <a:p>
            <a:pPr marL="342900" indent="-342900">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Solvothermal reactions have often been carried out with organic solvents that have high boiling point.</a:t>
            </a:r>
          </a:p>
          <a:p>
            <a:pPr marL="342900" indent="-342900">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Solvothermal reactions can be performed at a range of temperatures, based on the reaction’s conditions.</a:t>
            </a:r>
          </a:p>
          <a:p>
            <a:pPr marL="342900" indent="-342900">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Glass bottles for lower temperature reactions, but Teflon-lined autoclaves for temperatures beyond 400 K. </a:t>
            </a:r>
          </a:p>
          <a:p>
            <a:pPr marL="342900" indent="-342900">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When the solvent is water , the technique called hydrothermal method instead of solvothermal method. </a:t>
            </a:r>
          </a:p>
          <a:p>
            <a:pPr marL="342900" indent="-342900">
              <a:buFont typeface="Wingdings" panose="05000000000000000000" pitchFamily="2" charset="2"/>
              <a:buChar char="ü"/>
            </a:pPr>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85706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ircle(in)">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ircle(in)">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circle(in)">
                                      <p:cBhvr>
                                        <p:cTn id="22" dur="2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circle(in)">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600200"/>
            <a:ext cx="9144000" cy="2015936"/>
          </a:xfrm>
          <a:prstGeom prst="rect">
            <a:avLst/>
          </a:prstGeom>
          <a:noFill/>
        </p:spPr>
        <p:txBody>
          <a:bodyPr wrap="square">
            <a:spAutoFit/>
          </a:bodyPr>
          <a:lstStyle/>
          <a:p>
            <a:r>
              <a:rPr lang="en-US" sz="2500" b="1" dirty="0">
                <a:latin typeface="Times New Roman" panose="02020603050405020304" pitchFamily="18" charset="0"/>
                <a:cs typeface="Times New Roman" panose="02020603050405020304" pitchFamily="18" charset="0"/>
              </a:rPr>
              <a:t>A- 2) MOF synthesis by solvothermal method</a:t>
            </a:r>
          </a:p>
          <a:p>
            <a:pPr marL="342900" indent="-342900">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Lots of materials like inorganic chemicals or inorganic organic hybrid materials have been successfully synthesized using the solvothermal technique</a:t>
            </a:r>
          </a:p>
          <a:p>
            <a:endParaRPr lang="en-US" sz="25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2EC53A21-B345-E86A-A804-04EC63237EB1}"/>
              </a:ext>
            </a:extLst>
          </p:cNvPr>
          <p:cNvPicPr>
            <a:picLocks noChangeAspect="1"/>
          </p:cNvPicPr>
          <p:nvPr/>
        </p:nvPicPr>
        <p:blipFill>
          <a:blip r:embed="rId3"/>
          <a:stretch>
            <a:fillRect/>
          </a:stretch>
        </p:blipFill>
        <p:spPr>
          <a:xfrm>
            <a:off x="13855" y="3424844"/>
            <a:ext cx="9144000" cy="2999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8542941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600200"/>
            <a:ext cx="9144000" cy="4247317"/>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A) Traditional synthesis</a:t>
            </a:r>
          </a:p>
          <a:p>
            <a:r>
              <a:rPr lang="en-US" sz="2500" dirty="0">
                <a:latin typeface="Times New Roman" panose="02020603050405020304" pitchFamily="18" charset="0"/>
                <a:cs typeface="Times New Roman" panose="02020603050405020304" pitchFamily="18" charset="0"/>
              </a:rPr>
              <a:t>Most of the time, MOFs are synthesized by combining organic ligands and metal salts in solvothermal reactions at low temperatures (below 300°C), that: </a:t>
            </a:r>
          </a:p>
          <a:p>
            <a:pPr marL="342900" indent="-342900">
              <a:buFont typeface="Wingdings" panose="05000000000000000000" pitchFamily="2" charset="2"/>
              <a:buChar char="Ø"/>
            </a:pPr>
            <a:r>
              <a:rPr lang="en-US" sz="2500" b="1" dirty="0">
                <a:latin typeface="Times New Roman" panose="02020603050405020304" pitchFamily="18" charset="0"/>
                <a:cs typeface="Times New Roman" panose="02020603050405020304" pitchFamily="18" charset="0"/>
              </a:rPr>
              <a:t>Polar solvent: </a:t>
            </a:r>
            <a:r>
              <a:rPr lang="en-US" sz="2500" dirty="0">
                <a:latin typeface="Times New Roman" panose="02020603050405020304" pitchFamily="18" charset="0"/>
                <a:cs typeface="Times New Roman" panose="02020603050405020304" pitchFamily="18" charset="0"/>
              </a:rPr>
              <a:t>Water, </a:t>
            </a:r>
            <a:r>
              <a:rPr lang="en-US" sz="2500" dirty="0" err="1">
                <a:latin typeface="Times New Roman" panose="02020603050405020304" pitchFamily="18" charset="0"/>
                <a:cs typeface="Times New Roman" panose="02020603050405020304" pitchFamily="18" charset="0"/>
              </a:rPr>
              <a:t>dialkyl</a:t>
            </a:r>
            <a:r>
              <a:rPr lang="en-US" sz="2500" dirty="0">
                <a:latin typeface="Times New Roman" panose="02020603050405020304" pitchFamily="18" charset="0"/>
                <a:cs typeface="Times New Roman" panose="02020603050405020304" pitchFamily="18" charset="0"/>
              </a:rPr>
              <a:t> formamides, dimethyl sulfoxide or acetonitrile. </a:t>
            </a:r>
          </a:p>
          <a:p>
            <a:pPr marL="342900" indent="-342900">
              <a:buFont typeface="Wingdings" panose="05000000000000000000" pitchFamily="2" charset="2"/>
              <a:buChar char="Ø"/>
            </a:pPr>
            <a:r>
              <a:rPr lang="en-US" sz="2500" b="1" dirty="0">
                <a:latin typeface="Times New Roman" panose="02020603050405020304" pitchFamily="18" charset="0"/>
                <a:cs typeface="Times New Roman" panose="02020603050405020304" pitchFamily="18" charset="0"/>
              </a:rPr>
              <a:t>The most important parameters of solvothermal: </a:t>
            </a:r>
            <a:r>
              <a:rPr lang="en-US" sz="2500" dirty="0">
                <a:latin typeface="Times New Roman" panose="02020603050405020304" pitchFamily="18" charset="0"/>
                <a:cs typeface="Times New Roman" panose="02020603050405020304" pitchFamily="18" charset="0"/>
              </a:rPr>
              <a:t>temperature, the source and concentration of metal salt and ligand (which can be varied across a large range), the solubility of the reactants in the solvent, PH of the solution, reaction time etc.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0348094"/>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5" name="Freeform: Shape 4">
            <a:extLst>
              <a:ext uri="{FF2B5EF4-FFF2-40B4-BE49-F238E27FC236}">
                <a16:creationId xmlns:a16="http://schemas.microsoft.com/office/drawing/2014/main" xmlns="" id="{DD4A058A-B0A1-590A-7FDF-FFFAB140B429}"/>
              </a:ext>
            </a:extLst>
          </p:cNvPr>
          <p:cNvSpPr/>
          <p:nvPr/>
        </p:nvSpPr>
        <p:spPr>
          <a:xfrm>
            <a:off x="2587461" y="4000499"/>
            <a:ext cx="535630" cy="1691021"/>
          </a:xfrm>
          <a:custGeom>
            <a:avLst/>
            <a:gdLst>
              <a:gd name="connsiteX0" fmla="*/ 0 w 535630"/>
              <a:gd name="connsiteY0" fmla="*/ 0 h 1691021"/>
              <a:gd name="connsiteX1" fmla="*/ 267815 w 535630"/>
              <a:gd name="connsiteY1" fmla="*/ 0 h 1691021"/>
              <a:gd name="connsiteX2" fmla="*/ 267815 w 535630"/>
              <a:gd name="connsiteY2" fmla="*/ 1691021 h 1691021"/>
              <a:gd name="connsiteX3" fmla="*/ 535630 w 535630"/>
              <a:gd name="connsiteY3" fmla="*/ 1691021 h 1691021"/>
            </a:gdLst>
            <a:ahLst/>
            <a:cxnLst>
              <a:cxn ang="0">
                <a:pos x="connsiteX0" y="connsiteY0"/>
              </a:cxn>
              <a:cxn ang="0">
                <a:pos x="connsiteX1" y="connsiteY1"/>
              </a:cxn>
              <a:cxn ang="0">
                <a:pos x="connsiteX2" y="connsiteY2"/>
              </a:cxn>
              <a:cxn ang="0">
                <a:pos x="connsiteX3" y="connsiteY3"/>
              </a:cxn>
            </a:cxnLst>
            <a:rect l="l" t="t" r="r" b="b"/>
            <a:pathLst>
              <a:path w="535630" h="1691021">
                <a:moveTo>
                  <a:pt x="0" y="0"/>
                </a:moveTo>
                <a:lnTo>
                  <a:pt x="267815" y="0"/>
                </a:lnTo>
                <a:lnTo>
                  <a:pt x="267815" y="1691021"/>
                </a:lnTo>
                <a:lnTo>
                  <a:pt x="535630" y="1691021"/>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6170" tIns="801165" rIns="236169" bIns="801165" numCol="1" spcCol="1270" anchor="ctr" anchorCtr="0">
            <a:noAutofit/>
          </a:bodyPr>
          <a:lstStyle/>
          <a:p>
            <a:pPr marL="0" lvl="0" indent="0" algn="ctr" defTabSz="1111250">
              <a:lnSpc>
                <a:spcPct val="90000"/>
              </a:lnSpc>
              <a:spcBef>
                <a:spcPct val="0"/>
              </a:spcBef>
              <a:spcAft>
                <a:spcPct val="35000"/>
              </a:spcAft>
              <a:buNone/>
            </a:pPr>
            <a:endParaRPr lang="en-US" sz="2500" b="1" kern="120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xmlns="" id="{32B29313-DC2C-7808-1935-31823D8D6411}"/>
              </a:ext>
            </a:extLst>
          </p:cNvPr>
          <p:cNvSpPr/>
          <p:nvPr/>
        </p:nvSpPr>
        <p:spPr>
          <a:xfrm>
            <a:off x="2587461" y="4000499"/>
            <a:ext cx="540304" cy="555228"/>
          </a:xfrm>
          <a:custGeom>
            <a:avLst/>
            <a:gdLst>
              <a:gd name="connsiteX0" fmla="*/ 0 w 540304"/>
              <a:gd name="connsiteY0" fmla="*/ 0 h 555228"/>
              <a:gd name="connsiteX1" fmla="*/ 270152 w 540304"/>
              <a:gd name="connsiteY1" fmla="*/ 0 h 555228"/>
              <a:gd name="connsiteX2" fmla="*/ 270152 w 540304"/>
              <a:gd name="connsiteY2" fmla="*/ 555228 h 555228"/>
              <a:gd name="connsiteX3" fmla="*/ 540304 w 540304"/>
              <a:gd name="connsiteY3" fmla="*/ 555228 h 555228"/>
            </a:gdLst>
            <a:ahLst/>
            <a:cxnLst>
              <a:cxn ang="0">
                <a:pos x="connsiteX0" y="connsiteY0"/>
              </a:cxn>
              <a:cxn ang="0">
                <a:pos x="connsiteX1" y="connsiteY1"/>
              </a:cxn>
              <a:cxn ang="0">
                <a:pos x="connsiteX2" y="connsiteY2"/>
              </a:cxn>
              <a:cxn ang="0">
                <a:pos x="connsiteX3" y="connsiteY3"/>
              </a:cxn>
            </a:cxnLst>
            <a:rect l="l" t="t" r="r" b="b"/>
            <a:pathLst>
              <a:path w="540304" h="555228">
                <a:moveTo>
                  <a:pt x="0" y="0"/>
                </a:moveTo>
                <a:lnTo>
                  <a:pt x="270152" y="0"/>
                </a:lnTo>
                <a:lnTo>
                  <a:pt x="270152" y="555228"/>
                </a:lnTo>
                <a:lnTo>
                  <a:pt x="540304" y="555228"/>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3484" tIns="258246" rIns="263484" bIns="258246" numCol="1" spcCol="1270" anchor="ctr" anchorCtr="0">
            <a:noAutofit/>
          </a:bodyPr>
          <a:lstStyle/>
          <a:p>
            <a:pPr marL="0" lvl="0" indent="0" algn="ctr" defTabSz="1111250">
              <a:lnSpc>
                <a:spcPct val="90000"/>
              </a:lnSpc>
              <a:spcBef>
                <a:spcPct val="0"/>
              </a:spcBef>
              <a:spcAft>
                <a:spcPct val="35000"/>
              </a:spcAft>
              <a:buNone/>
            </a:pPr>
            <a:endParaRPr lang="en-US" sz="2500" b="1" kern="120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xmlns="" id="{41EAA9D4-D11F-0F88-6433-3B4A7633BA25}"/>
              </a:ext>
            </a:extLst>
          </p:cNvPr>
          <p:cNvSpPr/>
          <p:nvPr/>
        </p:nvSpPr>
        <p:spPr>
          <a:xfrm>
            <a:off x="2587461" y="3527152"/>
            <a:ext cx="540304" cy="473347"/>
          </a:xfrm>
          <a:custGeom>
            <a:avLst/>
            <a:gdLst>
              <a:gd name="connsiteX0" fmla="*/ 0 w 540304"/>
              <a:gd name="connsiteY0" fmla="*/ 473347 h 473347"/>
              <a:gd name="connsiteX1" fmla="*/ 270152 w 540304"/>
              <a:gd name="connsiteY1" fmla="*/ 473347 h 473347"/>
              <a:gd name="connsiteX2" fmla="*/ 270152 w 540304"/>
              <a:gd name="connsiteY2" fmla="*/ 0 h 473347"/>
              <a:gd name="connsiteX3" fmla="*/ 540304 w 540304"/>
              <a:gd name="connsiteY3" fmla="*/ 0 h 473347"/>
            </a:gdLst>
            <a:ahLst/>
            <a:cxnLst>
              <a:cxn ang="0">
                <a:pos x="connsiteX0" y="connsiteY0"/>
              </a:cxn>
              <a:cxn ang="0">
                <a:pos x="connsiteX1" y="connsiteY1"/>
              </a:cxn>
              <a:cxn ang="0">
                <a:pos x="connsiteX2" y="connsiteY2"/>
              </a:cxn>
              <a:cxn ang="0">
                <a:pos x="connsiteX3" y="connsiteY3"/>
              </a:cxn>
            </a:cxnLst>
            <a:rect l="l" t="t" r="r" b="b"/>
            <a:pathLst>
              <a:path w="540304" h="473347">
                <a:moveTo>
                  <a:pt x="0" y="473347"/>
                </a:moveTo>
                <a:lnTo>
                  <a:pt x="270152" y="473347"/>
                </a:lnTo>
                <a:lnTo>
                  <a:pt x="270152" y="0"/>
                </a:lnTo>
                <a:lnTo>
                  <a:pt x="540304" y="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894" tIns="218715" rIns="264894" bIns="218716" numCol="1" spcCol="1270" anchor="ctr" anchorCtr="0">
            <a:noAutofit/>
          </a:bodyPr>
          <a:lstStyle/>
          <a:p>
            <a:pPr marL="0" lvl="0" indent="0" algn="ctr" defTabSz="1111250">
              <a:lnSpc>
                <a:spcPct val="90000"/>
              </a:lnSpc>
              <a:spcBef>
                <a:spcPct val="0"/>
              </a:spcBef>
              <a:spcAft>
                <a:spcPct val="35000"/>
              </a:spcAft>
              <a:buNone/>
            </a:pPr>
            <a:endParaRPr lang="en-US" sz="2500" b="1" kern="120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xmlns="" id="{2FD31B60-219F-2235-586C-05E43538687F}"/>
              </a:ext>
            </a:extLst>
          </p:cNvPr>
          <p:cNvSpPr/>
          <p:nvPr/>
        </p:nvSpPr>
        <p:spPr>
          <a:xfrm>
            <a:off x="2587461" y="2471285"/>
            <a:ext cx="540304" cy="1529213"/>
          </a:xfrm>
          <a:custGeom>
            <a:avLst/>
            <a:gdLst>
              <a:gd name="connsiteX0" fmla="*/ 0 w 540304"/>
              <a:gd name="connsiteY0" fmla="*/ 1529213 h 1529213"/>
              <a:gd name="connsiteX1" fmla="*/ 270152 w 540304"/>
              <a:gd name="connsiteY1" fmla="*/ 1529213 h 1529213"/>
              <a:gd name="connsiteX2" fmla="*/ 270152 w 540304"/>
              <a:gd name="connsiteY2" fmla="*/ 0 h 1529213"/>
              <a:gd name="connsiteX3" fmla="*/ 540304 w 540304"/>
              <a:gd name="connsiteY3" fmla="*/ 0 h 1529213"/>
            </a:gdLst>
            <a:ahLst/>
            <a:cxnLst>
              <a:cxn ang="0">
                <a:pos x="connsiteX0" y="connsiteY0"/>
              </a:cxn>
              <a:cxn ang="0">
                <a:pos x="connsiteX1" y="connsiteY1"/>
              </a:cxn>
              <a:cxn ang="0">
                <a:pos x="connsiteX2" y="connsiteY2"/>
              </a:cxn>
              <a:cxn ang="0">
                <a:pos x="connsiteX3" y="connsiteY3"/>
              </a:cxn>
            </a:cxnLst>
            <a:rect l="l" t="t" r="r" b="b"/>
            <a:pathLst>
              <a:path w="540304" h="1529213">
                <a:moveTo>
                  <a:pt x="0" y="1529213"/>
                </a:moveTo>
                <a:lnTo>
                  <a:pt x="270152" y="1529213"/>
                </a:lnTo>
                <a:lnTo>
                  <a:pt x="270152" y="0"/>
                </a:lnTo>
                <a:lnTo>
                  <a:pt x="540304" y="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306" tIns="724061" rIns="242306" bIns="724060" numCol="1" spcCol="1270" anchor="ctr" anchorCtr="0">
            <a:noAutofit/>
          </a:bodyPr>
          <a:lstStyle/>
          <a:p>
            <a:pPr marL="0" lvl="0" indent="0" algn="ctr" defTabSz="1111250">
              <a:lnSpc>
                <a:spcPct val="90000"/>
              </a:lnSpc>
              <a:spcBef>
                <a:spcPct val="0"/>
              </a:spcBef>
              <a:spcAft>
                <a:spcPct val="35000"/>
              </a:spcAft>
              <a:buNone/>
            </a:pPr>
            <a:endParaRPr lang="en-US" sz="2500" b="1" kern="12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xmlns="" id="{231D1280-C4E7-58CD-E258-7BBA0094C923}"/>
              </a:ext>
            </a:extLst>
          </p:cNvPr>
          <p:cNvSpPr/>
          <p:nvPr/>
        </p:nvSpPr>
        <p:spPr>
          <a:xfrm rot="16200000">
            <a:off x="8185" y="3588682"/>
            <a:ext cx="4334919" cy="823634"/>
          </a:xfrm>
          <a:custGeom>
            <a:avLst/>
            <a:gdLst>
              <a:gd name="connsiteX0" fmla="*/ 0 w 4334919"/>
              <a:gd name="connsiteY0" fmla="*/ 0 h 823634"/>
              <a:gd name="connsiteX1" fmla="*/ 4334919 w 4334919"/>
              <a:gd name="connsiteY1" fmla="*/ 0 h 823634"/>
              <a:gd name="connsiteX2" fmla="*/ 4334919 w 4334919"/>
              <a:gd name="connsiteY2" fmla="*/ 823634 h 823634"/>
              <a:gd name="connsiteX3" fmla="*/ 0 w 4334919"/>
              <a:gd name="connsiteY3" fmla="*/ 823634 h 823634"/>
              <a:gd name="connsiteX4" fmla="*/ 0 w 4334919"/>
              <a:gd name="connsiteY4" fmla="*/ 0 h 82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919" h="823634">
                <a:moveTo>
                  <a:pt x="0" y="0"/>
                </a:moveTo>
                <a:lnTo>
                  <a:pt x="4334919" y="0"/>
                </a:lnTo>
                <a:lnTo>
                  <a:pt x="4334919" y="823634"/>
                </a:lnTo>
                <a:lnTo>
                  <a:pt x="0" y="82363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874" tIns="15875" rIns="15875" bIns="15874"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B) Non-traditional synthesis: </a:t>
            </a:r>
          </a:p>
        </p:txBody>
      </p:sp>
      <p:sp>
        <p:nvSpPr>
          <p:cNvPr id="11" name="Freeform: Shape 10">
            <a:extLst>
              <a:ext uri="{FF2B5EF4-FFF2-40B4-BE49-F238E27FC236}">
                <a16:creationId xmlns:a16="http://schemas.microsoft.com/office/drawing/2014/main" xmlns="" id="{40F5C453-BC2B-A495-6E98-08880B318FD3}"/>
              </a:ext>
            </a:extLst>
          </p:cNvPr>
          <p:cNvSpPr/>
          <p:nvPr/>
        </p:nvSpPr>
        <p:spPr>
          <a:xfrm>
            <a:off x="3127766" y="2032177"/>
            <a:ext cx="4299364" cy="878217"/>
          </a:xfrm>
          <a:custGeom>
            <a:avLst/>
            <a:gdLst>
              <a:gd name="connsiteX0" fmla="*/ 0 w 4299364"/>
              <a:gd name="connsiteY0" fmla="*/ 0 h 878217"/>
              <a:gd name="connsiteX1" fmla="*/ 4299364 w 4299364"/>
              <a:gd name="connsiteY1" fmla="*/ 0 h 878217"/>
              <a:gd name="connsiteX2" fmla="*/ 4299364 w 4299364"/>
              <a:gd name="connsiteY2" fmla="*/ 878217 h 878217"/>
              <a:gd name="connsiteX3" fmla="*/ 0 w 4299364"/>
              <a:gd name="connsiteY3" fmla="*/ 878217 h 878217"/>
              <a:gd name="connsiteX4" fmla="*/ 0 w 4299364"/>
              <a:gd name="connsiteY4" fmla="*/ 0 h 878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364" h="878217">
                <a:moveTo>
                  <a:pt x="0" y="0"/>
                </a:moveTo>
                <a:lnTo>
                  <a:pt x="4299364" y="0"/>
                </a:lnTo>
                <a:lnTo>
                  <a:pt x="4299364" y="878217"/>
                </a:lnTo>
                <a:lnTo>
                  <a:pt x="0" y="878217"/>
                </a:lnTo>
                <a:lnTo>
                  <a:pt x="0" y="0"/>
                </a:lnTo>
                <a:close/>
              </a:path>
            </a:pathLst>
          </a:cu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15875" tIns="15875" rIns="15875" bIns="15875"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1)</a:t>
            </a:r>
            <a:r>
              <a:rPr lang="en-US" sz="2500" b="1" kern="1200" baseline="0" dirty="0">
                <a:latin typeface="Times New Roman" panose="02020603050405020304" pitchFamily="18" charset="0"/>
                <a:cs typeface="Times New Roman" panose="02020603050405020304" pitchFamily="18" charset="0"/>
              </a:rPr>
              <a:t> Microwave </a:t>
            </a:r>
            <a:r>
              <a:rPr lang="en-US" sz="2500" b="1" i="0" kern="1200" dirty="0">
                <a:latin typeface="Times New Roman" panose="02020603050405020304" pitchFamily="18" charset="0"/>
                <a:cs typeface="Times New Roman" panose="02020603050405020304" pitchFamily="18" charset="0"/>
              </a:rPr>
              <a:t>synthesis</a:t>
            </a:r>
            <a:endParaRPr lang="en-US" sz="2500" b="1" kern="1200" dirty="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xmlns="" id="{B952DA58-8B2C-DD12-9258-3CA8A164FA92}"/>
              </a:ext>
            </a:extLst>
          </p:cNvPr>
          <p:cNvSpPr/>
          <p:nvPr/>
        </p:nvSpPr>
        <p:spPr>
          <a:xfrm>
            <a:off x="3127766" y="3116302"/>
            <a:ext cx="4378005" cy="821699"/>
          </a:xfrm>
          <a:custGeom>
            <a:avLst/>
            <a:gdLst>
              <a:gd name="connsiteX0" fmla="*/ 0 w 4378005"/>
              <a:gd name="connsiteY0" fmla="*/ 0 h 821699"/>
              <a:gd name="connsiteX1" fmla="*/ 4378005 w 4378005"/>
              <a:gd name="connsiteY1" fmla="*/ 0 h 821699"/>
              <a:gd name="connsiteX2" fmla="*/ 4378005 w 4378005"/>
              <a:gd name="connsiteY2" fmla="*/ 821699 h 821699"/>
              <a:gd name="connsiteX3" fmla="*/ 0 w 4378005"/>
              <a:gd name="connsiteY3" fmla="*/ 821699 h 821699"/>
              <a:gd name="connsiteX4" fmla="*/ 0 w 4378005"/>
              <a:gd name="connsiteY4" fmla="*/ 0 h 821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005" h="821699">
                <a:moveTo>
                  <a:pt x="0" y="0"/>
                </a:moveTo>
                <a:lnTo>
                  <a:pt x="4378005" y="0"/>
                </a:lnTo>
                <a:lnTo>
                  <a:pt x="4378005" y="821699"/>
                </a:lnTo>
                <a:lnTo>
                  <a:pt x="0" y="821699"/>
                </a:lnTo>
                <a:lnTo>
                  <a:pt x="0" y="0"/>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15875" tIns="15875" rIns="15875" bIns="15875"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2) Electrochemical </a:t>
            </a:r>
            <a:r>
              <a:rPr lang="en-US" sz="2500" b="1" i="0" kern="1200" dirty="0">
                <a:latin typeface="Times New Roman" panose="02020603050405020304" pitchFamily="18" charset="0"/>
                <a:cs typeface="Times New Roman" panose="02020603050405020304" pitchFamily="18" charset="0"/>
              </a:rPr>
              <a:t>synthesis</a:t>
            </a:r>
            <a:endParaRPr lang="en-US" sz="2500" b="1" kern="12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xmlns="" id="{25BAD917-4CDC-09AB-FAC2-719308B556FF}"/>
              </a:ext>
            </a:extLst>
          </p:cNvPr>
          <p:cNvSpPr/>
          <p:nvPr/>
        </p:nvSpPr>
        <p:spPr>
          <a:xfrm>
            <a:off x="3127766" y="4143910"/>
            <a:ext cx="4388757" cy="823634"/>
          </a:xfrm>
          <a:custGeom>
            <a:avLst/>
            <a:gdLst>
              <a:gd name="connsiteX0" fmla="*/ 0 w 4388757"/>
              <a:gd name="connsiteY0" fmla="*/ 0 h 823634"/>
              <a:gd name="connsiteX1" fmla="*/ 4388757 w 4388757"/>
              <a:gd name="connsiteY1" fmla="*/ 0 h 823634"/>
              <a:gd name="connsiteX2" fmla="*/ 4388757 w 4388757"/>
              <a:gd name="connsiteY2" fmla="*/ 823634 h 823634"/>
              <a:gd name="connsiteX3" fmla="*/ 0 w 4388757"/>
              <a:gd name="connsiteY3" fmla="*/ 823634 h 823634"/>
              <a:gd name="connsiteX4" fmla="*/ 0 w 4388757"/>
              <a:gd name="connsiteY4" fmla="*/ 0 h 82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8757" h="823634">
                <a:moveTo>
                  <a:pt x="0" y="0"/>
                </a:moveTo>
                <a:lnTo>
                  <a:pt x="4388757" y="0"/>
                </a:lnTo>
                <a:lnTo>
                  <a:pt x="4388757" y="823634"/>
                </a:lnTo>
                <a:lnTo>
                  <a:pt x="0" y="823634"/>
                </a:lnTo>
                <a:lnTo>
                  <a:pt x="0" y="0"/>
                </a:lnTo>
                <a:close/>
              </a:path>
            </a:pathLst>
          </a:custGeom>
          <a:solidFill>
            <a:srgbClr val="7030A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15875" tIns="15875" rIns="15875" bIns="15875"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3) Mechanochemical </a:t>
            </a:r>
            <a:r>
              <a:rPr lang="en-US" sz="2500" b="1" i="0" kern="1200" dirty="0">
                <a:latin typeface="Times New Roman" panose="02020603050405020304" pitchFamily="18" charset="0"/>
                <a:cs typeface="Times New Roman" panose="02020603050405020304" pitchFamily="18" charset="0"/>
              </a:rPr>
              <a:t>synthesis</a:t>
            </a:r>
            <a:endParaRPr lang="en-US" sz="2500" b="1" kern="1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58B4C57A-15F3-047C-36B2-F2925950C1AE}"/>
              </a:ext>
            </a:extLst>
          </p:cNvPr>
          <p:cNvSpPr/>
          <p:nvPr/>
        </p:nvSpPr>
        <p:spPr>
          <a:xfrm>
            <a:off x="3123092" y="5293836"/>
            <a:ext cx="4428253" cy="795367"/>
          </a:xfrm>
          <a:custGeom>
            <a:avLst/>
            <a:gdLst>
              <a:gd name="connsiteX0" fmla="*/ 0 w 4428253"/>
              <a:gd name="connsiteY0" fmla="*/ 0 h 795367"/>
              <a:gd name="connsiteX1" fmla="*/ 4428253 w 4428253"/>
              <a:gd name="connsiteY1" fmla="*/ 0 h 795367"/>
              <a:gd name="connsiteX2" fmla="*/ 4428253 w 4428253"/>
              <a:gd name="connsiteY2" fmla="*/ 795367 h 795367"/>
              <a:gd name="connsiteX3" fmla="*/ 0 w 4428253"/>
              <a:gd name="connsiteY3" fmla="*/ 795367 h 795367"/>
              <a:gd name="connsiteX4" fmla="*/ 0 w 4428253"/>
              <a:gd name="connsiteY4" fmla="*/ 0 h 795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253" h="795367">
                <a:moveTo>
                  <a:pt x="0" y="0"/>
                </a:moveTo>
                <a:lnTo>
                  <a:pt x="4428253" y="0"/>
                </a:lnTo>
                <a:lnTo>
                  <a:pt x="4428253" y="795367"/>
                </a:lnTo>
                <a:lnTo>
                  <a:pt x="0" y="795367"/>
                </a:lnTo>
                <a:lnTo>
                  <a:pt x="0" y="0"/>
                </a:lnTo>
                <a:close/>
              </a:path>
            </a:pathLst>
          </a:custGeom>
          <a:solidFill>
            <a:schemeClr val="bg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15875" tIns="15875" rIns="15875" bIns="15875"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4) </a:t>
            </a:r>
            <a:r>
              <a:rPr lang="en-US" sz="2500" b="1" kern="1200" dirty="0" err="1">
                <a:latin typeface="Times New Roman" panose="02020603050405020304" pitchFamily="18" charset="0"/>
                <a:cs typeface="Times New Roman" panose="02020603050405020304" pitchFamily="18" charset="0"/>
              </a:rPr>
              <a:t>Sonochemical</a:t>
            </a:r>
            <a:r>
              <a:rPr lang="en-US" sz="2500" b="1" kern="1200" dirty="0">
                <a:latin typeface="Times New Roman" panose="02020603050405020304" pitchFamily="18" charset="0"/>
                <a:cs typeface="Times New Roman" panose="02020603050405020304" pitchFamily="18" charset="0"/>
              </a:rPr>
              <a:t> synthesis </a:t>
            </a:r>
          </a:p>
        </p:txBody>
      </p:sp>
    </p:spTree>
    <p:extLst>
      <p:ext uri="{BB962C8B-B14F-4D97-AF65-F5344CB8AC3E}">
        <p14:creationId xmlns:p14="http://schemas.microsoft.com/office/powerpoint/2010/main" xmlns="" val="14654987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469359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1)</a:t>
            </a:r>
            <a:r>
              <a:rPr lang="en-US" sz="2500" b="1" baseline="0" dirty="0">
                <a:latin typeface="Times New Roman" panose="02020603050405020304" pitchFamily="18" charset="0"/>
                <a:cs typeface="Times New Roman" panose="02020603050405020304" pitchFamily="18" charset="0"/>
              </a:rPr>
              <a:t> Microwave </a:t>
            </a:r>
            <a:r>
              <a:rPr lang="en-US" sz="2500" b="1" i="0" dirty="0">
                <a:latin typeface="Times New Roman" panose="02020603050405020304" pitchFamily="18" charset="0"/>
                <a:cs typeface="Times New Roman" panose="02020603050405020304" pitchFamily="18" charset="0"/>
              </a:rPr>
              <a:t>synthesis</a:t>
            </a:r>
          </a:p>
          <a:p>
            <a:pPr marL="0" marR="0" lvl="0" indent="0" defTabSz="914400" eaLnBrk="1" fontAlgn="auto" latinLnBrk="0" hangingPunct="1">
              <a:lnSpc>
                <a:spcPct val="100000"/>
              </a:lnSpc>
              <a:spcBef>
                <a:spcPts val="0"/>
              </a:spcBef>
              <a:spcAft>
                <a:spcPts val="0"/>
              </a:spcAft>
              <a:buClrTx/>
              <a:buSzTx/>
              <a:buFontTx/>
              <a:buNone/>
              <a:tabLst/>
              <a:defRPr/>
            </a:pPr>
            <a:endParaRPr lang="en-US" sz="2500" b="1" dirty="0">
              <a:latin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 synthesis of MOFs can be done relatively quickly using microwave-assisted synthesis.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To make nanoscale metal oxides, microwave-assisted techniques have been employed extensively.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Microwaves are used to heat a solution for around an hour to form nanosized crystals in these methods.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 microwave-assisted approach produces crystals of the same quality as the traditional solvothermal method.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However, the time that required fort the synthesis is reduced.</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66734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80">
                                          <p:stCondLst>
                                            <p:cond delay="0"/>
                                          </p:stCondLst>
                                        </p:cTn>
                                        <p:tgtEl>
                                          <p:spTgt spid="7">
                                            <p:txEl>
                                              <p:pRg st="2" end="2"/>
                                            </p:txEl>
                                          </p:spTgt>
                                        </p:tgtEl>
                                      </p:cBhvr>
                                    </p:animEffect>
                                    <p:anim calcmode="lin" valueType="num">
                                      <p:cBhvr>
                                        <p:cTn id="8"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2" end="2"/>
                                            </p:txEl>
                                          </p:spTgt>
                                        </p:tgtEl>
                                      </p:cBhvr>
                                      <p:to x="100000" y="60000"/>
                                    </p:animScale>
                                    <p:animScale>
                                      <p:cBhvr>
                                        <p:cTn id="14" dur="166" decel="50000">
                                          <p:stCondLst>
                                            <p:cond delay="676"/>
                                          </p:stCondLst>
                                        </p:cTn>
                                        <p:tgtEl>
                                          <p:spTgt spid="7">
                                            <p:txEl>
                                              <p:pRg st="2" end="2"/>
                                            </p:txEl>
                                          </p:spTgt>
                                        </p:tgtEl>
                                      </p:cBhvr>
                                      <p:to x="100000" y="100000"/>
                                    </p:animScale>
                                    <p:animScale>
                                      <p:cBhvr>
                                        <p:cTn id="15" dur="26">
                                          <p:stCondLst>
                                            <p:cond delay="1312"/>
                                          </p:stCondLst>
                                        </p:cTn>
                                        <p:tgtEl>
                                          <p:spTgt spid="7">
                                            <p:txEl>
                                              <p:pRg st="2" end="2"/>
                                            </p:txEl>
                                          </p:spTgt>
                                        </p:tgtEl>
                                      </p:cBhvr>
                                      <p:to x="100000" y="80000"/>
                                    </p:animScale>
                                    <p:animScale>
                                      <p:cBhvr>
                                        <p:cTn id="16" dur="166" decel="50000">
                                          <p:stCondLst>
                                            <p:cond delay="1338"/>
                                          </p:stCondLst>
                                        </p:cTn>
                                        <p:tgtEl>
                                          <p:spTgt spid="7">
                                            <p:txEl>
                                              <p:pRg st="2" end="2"/>
                                            </p:txEl>
                                          </p:spTgt>
                                        </p:tgtEl>
                                      </p:cBhvr>
                                      <p:to x="100000" y="100000"/>
                                    </p:animScale>
                                    <p:animScale>
                                      <p:cBhvr>
                                        <p:cTn id="17" dur="26">
                                          <p:stCondLst>
                                            <p:cond delay="1642"/>
                                          </p:stCondLst>
                                        </p:cTn>
                                        <p:tgtEl>
                                          <p:spTgt spid="7">
                                            <p:txEl>
                                              <p:pRg st="2" end="2"/>
                                            </p:txEl>
                                          </p:spTgt>
                                        </p:tgtEl>
                                      </p:cBhvr>
                                      <p:to x="100000" y="90000"/>
                                    </p:animScale>
                                    <p:animScale>
                                      <p:cBhvr>
                                        <p:cTn id="18" dur="166" decel="50000">
                                          <p:stCondLst>
                                            <p:cond delay="1668"/>
                                          </p:stCondLst>
                                        </p:cTn>
                                        <p:tgtEl>
                                          <p:spTgt spid="7">
                                            <p:txEl>
                                              <p:pRg st="2" end="2"/>
                                            </p:txEl>
                                          </p:spTgt>
                                        </p:tgtEl>
                                      </p:cBhvr>
                                      <p:to x="100000" y="100000"/>
                                    </p:animScale>
                                    <p:animScale>
                                      <p:cBhvr>
                                        <p:cTn id="19" dur="26">
                                          <p:stCondLst>
                                            <p:cond delay="1808"/>
                                          </p:stCondLst>
                                        </p:cTn>
                                        <p:tgtEl>
                                          <p:spTgt spid="7">
                                            <p:txEl>
                                              <p:pRg st="2" end="2"/>
                                            </p:txEl>
                                          </p:spTgt>
                                        </p:tgtEl>
                                      </p:cBhvr>
                                      <p:to x="100000" y="95000"/>
                                    </p:animScale>
                                    <p:animScale>
                                      <p:cBhvr>
                                        <p:cTn id="20" dur="166" decel="50000">
                                          <p:stCondLst>
                                            <p:cond delay="1834"/>
                                          </p:stCondLst>
                                        </p:cTn>
                                        <p:tgtEl>
                                          <p:spTgt spid="7">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down)">
                                      <p:cBhvr>
                                        <p:cTn id="25" dur="580">
                                          <p:stCondLst>
                                            <p:cond delay="0"/>
                                          </p:stCondLst>
                                        </p:cTn>
                                        <p:tgtEl>
                                          <p:spTgt spid="7">
                                            <p:txEl>
                                              <p:pRg st="3" end="3"/>
                                            </p:txEl>
                                          </p:spTgt>
                                        </p:tgtEl>
                                      </p:cBhvr>
                                    </p:animEffect>
                                    <p:anim calcmode="lin" valueType="num">
                                      <p:cBhvr>
                                        <p:cTn id="26"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3" end="3"/>
                                            </p:txEl>
                                          </p:spTgt>
                                        </p:tgtEl>
                                      </p:cBhvr>
                                      <p:to x="100000" y="60000"/>
                                    </p:animScale>
                                    <p:animScale>
                                      <p:cBhvr>
                                        <p:cTn id="32" dur="166" decel="50000">
                                          <p:stCondLst>
                                            <p:cond delay="676"/>
                                          </p:stCondLst>
                                        </p:cTn>
                                        <p:tgtEl>
                                          <p:spTgt spid="7">
                                            <p:txEl>
                                              <p:pRg st="3" end="3"/>
                                            </p:txEl>
                                          </p:spTgt>
                                        </p:tgtEl>
                                      </p:cBhvr>
                                      <p:to x="100000" y="100000"/>
                                    </p:animScale>
                                    <p:animScale>
                                      <p:cBhvr>
                                        <p:cTn id="33" dur="26">
                                          <p:stCondLst>
                                            <p:cond delay="1312"/>
                                          </p:stCondLst>
                                        </p:cTn>
                                        <p:tgtEl>
                                          <p:spTgt spid="7">
                                            <p:txEl>
                                              <p:pRg st="3" end="3"/>
                                            </p:txEl>
                                          </p:spTgt>
                                        </p:tgtEl>
                                      </p:cBhvr>
                                      <p:to x="100000" y="80000"/>
                                    </p:animScale>
                                    <p:animScale>
                                      <p:cBhvr>
                                        <p:cTn id="34" dur="166" decel="50000">
                                          <p:stCondLst>
                                            <p:cond delay="1338"/>
                                          </p:stCondLst>
                                        </p:cTn>
                                        <p:tgtEl>
                                          <p:spTgt spid="7">
                                            <p:txEl>
                                              <p:pRg st="3" end="3"/>
                                            </p:txEl>
                                          </p:spTgt>
                                        </p:tgtEl>
                                      </p:cBhvr>
                                      <p:to x="100000" y="100000"/>
                                    </p:animScale>
                                    <p:animScale>
                                      <p:cBhvr>
                                        <p:cTn id="35" dur="26">
                                          <p:stCondLst>
                                            <p:cond delay="1642"/>
                                          </p:stCondLst>
                                        </p:cTn>
                                        <p:tgtEl>
                                          <p:spTgt spid="7">
                                            <p:txEl>
                                              <p:pRg st="3" end="3"/>
                                            </p:txEl>
                                          </p:spTgt>
                                        </p:tgtEl>
                                      </p:cBhvr>
                                      <p:to x="100000" y="90000"/>
                                    </p:animScale>
                                    <p:animScale>
                                      <p:cBhvr>
                                        <p:cTn id="36" dur="166" decel="50000">
                                          <p:stCondLst>
                                            <p:cond delay="1668"/>
                                          </p:stCondLst>
                                        </p:cTn>
                                        <p:tgtEl>
                                          <p:spTgt spid="7">
                                            <p:txEl>
                                              <p:pRg st="3" end="3"/>
                                            </p:txEl>
                                          </p:spTgt>
                                        </p:tgtEl>
                                      </p:cBhvr>
                                      <p:to x="100000" y="100000"/>
                                    </p:animScale>
                                    <p:animScale>
                                      <p:cBhvr>
                                        <p:cTn id="37" dur="26">
                                          <p:stCondLst>
                                            <p:cond delay="1808"/>
                                          </p:stCondLst>
                                        </p:cTn>
                                        <p:tgtEl>
                                          <p:spTgt spid="7">
                                            <p:txEl>
                                              <p:pRg st="3" end="3"/>
                                            </p:txEl>
                                          </p:spTgt>
                                        </p:tgtEl>
                                      </p:cBhvr>
                                      <p:to x="100000" y="95000"/>
                                    </p:animScale>
                                    <p:animScale>
                                      <p:cBhvr>
                                        <p:cTn id="38" dur="166" decel="50000">
                                          <p:stCondLst>
                                            <p:cond delay="1834"/>
                                          </p:stCondLst>
                                        </p:cTn>
                                        <p:tgtEl>
                                          <p:spTgt spid="7">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down)">
                                      <p:cBhvr>
                                        <p:cTn id="43" dur="580">
                                          <p:stCondLst>
                                            <p:cond delay="0"/>
                                          </p:stCondLst>
                                        </p:cTn>
                                        <p:tgtEl>
                                          <p:spTgt spid="7">
                                            <p:txEl>
                                              <p:pRg st="4" end="4"/>
                                            </p:txEl>
                                          </p:spTgt>
                                        </p:tgtEl>
                                      </p:cBhvr>
                                    </p:animEffect>
                                    <p:anim calcmode="lin" valueType="num">
                                      <p:cBhvr>
                                        <p:cTn id="44"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4" end="4"/>
                                            </p:txEl>
                                          </p:spTgt>
                                        </p:tgtEl>
                                      </p:cBhvr>
                                      <p:to x="100000" y="60000"/>
                                    </p:animScale>
                                    <p:animScale>
                                      <p:cBhvr>
                                        <p:cTn id="50" dur="166" decel="50000">
                                          <p:stCondLst>
                                            <p:cond delay="676"/>
                                          </p:stCondLst>
                                        </p:cTn>
                                        <p:tgtEl>
                                          <p:spTgt spid="7">
                                            <p:txEl>
                                              <p:pRg st="4" end="4"/>
                                            </p:txEl>
                                          </p:spTgt>
                                        </p:tgtEl>
                                      </p:cBhvr>
                                      <p:to x="100000" y="100000"/>
                                    </p:animScale>
                                    <p:animScale>
                                      <p:cBhvr>
                                        <p:cTn id="51" dur="26">
                                          <p:stCondLst>
                                            <p:cond delay="1312"/>
                                          </p:stCondLst>
                                        </p:cTn>
                                        <p:tgtEl>
                                          <p:spTgt spid="7">
                                            <p:txEl>
                                              <p:pRg st="4" end="4"/>
                                            </p:txEl>
                                          </p:spTgt>
                                        </p:tgtEl>
                                      </p:cBhvr>
                                      <p:to x="100000" y="80000"/>
                                    </p:animScale>
                                    <p:animScale>
                                      <p:cBhvr>
                                        <p:cTn id="52" dur="166" decel="50000">
                                          <p:stCondLst>
                                            <p:cond delay="1338"/>
                                          </p:stCondLst>
                                        </p:cTn>
                                        <p:tgtEl>
                                          <p:spTgt spid="7">
                                            <p:txEl>
                                              <p:pRg st="4" end="4"/>
                                            </p:txEl>
                                          </p:spTgt>
                                        </p:tgtEl>
                                      </p:cBhvr>
                                      <p:to x="100000" y="100000"/>
                                    </p:animScale>
                                    <p:animScale>
                                      <p:cBhvr>
                                        <p:cTn id="53" dur="26">
                                          <p:stCondLst>
                                            <p:cond delay="1642"/>
                                          </p:stCondLst>
                                        </p:cTn>
                                        <p:tgtEl>
                                          <p:spTgt spid="7">
                                            <p:txEl>
                                              <p:pRg st="4" end="4"/>
                                            </p:txEl>
                                          </p:spTgt>
                                        </p:tgtEl>
                                      </p:cBhvr>
                                      <p:to x="100000" y="90000"/>
                                    </p:animScale>
                                    <p:animScale>
                                      <p:cBhvr>
                                        <p:cTn id="54" dur="166" decel="50000">
                                          <p:stCondLst>
                                            <p:cond delay="1668"/>
                                          </p:stCondLst>
                                        </p:cTn>
                                        <p:tgtEl>
                                          <p:spTgt spid="7">
                                            <p:txEl>
                                              <p:pRg st="4" end="4"/>
                                            </p:txEl>
                                          </p:spTgt>
                                        </p:tgtEl>
                                      </p:cBhvr>
                                      <p:to x="100000" y="100000"/>
                                    </p:animScale>
                                    <p:animScale>
                                      <p:cBhvr>
                                        <p:cTn id="55" dur="26">
                                          <p:stCondLst>
                                            <p:cond delay="1808"/>
                                          </p:stCondLst>
                                        </p:cTn>
                                        <p:tgtEl>
                                          <p:spTgt spid="7">
                                            <p:txEl>
                                              <p:pRg st="4" end="4"/>
                                            </p:txEl>
                                          </p:spTgt>
                                        </p:tgtEl>
                                      </p:cBhvr>
                                      <p:to x="100000" y="95000"/>
                                    </p:animScale>
                                    <p:animScale>
                                      <p:cBhvr>
                                        <p:cTn id="56" dur="166" decel="50000">
                                          <p:stCondLst>
                                            <p:cond delay="1834"/>
                                          </p:stCondLst>
                                        </p:cTn>
                                        <p:tgtEl>
                                          <p:spTgt spid="7">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animEffect transition="in" filter="wipe(down)">
                                      <p:cBhvr>
                                        <p:cTn id="61" dur="580">
                                          <p:stCondLst>
                                            <p:cond delay="0"/>
                                          </p:stCondLst>
                                        </p:cTn>
                                        <p:tgtEl>
                                          <p:spTgt spid="7">
                                            <p:txEl>
                                              <p:pRg st="5" end="5"/>
                                            </p:txEl>
                                          </p:spTgt>
                                        </p:tgtEl>
                                      </p:cBhvr>
                                    </p:animEffect>
                                    <p:anim calcmode="lin" valueType="num">
                                      <p:cBhvr>
                                        <p:cTn id="62"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5" end="5"/>
                                            </p:txEl>
                                          </p:spTgt>
                                        </p:tgtEl>
                                      </p:cBhvr>
                                      <p:to x="100000" y="60000"/>
                                    </p:animScale>
                                    <p:animScale>
                                      <p:cBhvr>
                                        <p:cTn id="68" dur="166" decel="50000">
                                          <p:stCondLst>
                                            <p:cond delay="676"/>
                                          </p:stCondLst>
                                        </p:cTn>
                                        <p:tgtEl>
                                          <p:spTgt spid="7">
                                            <p:txEl>
                                              <p:pRg st="5" end="5"/>
                                            </p:txEl>
                                          </p:spTgt>
                                        </p:tgtEl>
                                      </p:cBhvr>
                                      <p:to x="100000" y="100000"/>
                                    </p:animScale>
                                    <p:animScale>
                                      <p:cBhvr>
                                        <p:cTn id="69" dur="26">
                                          <p:stCondLst>
                                            <p:cond delay="1312"/>
                                          </p:stCondLst>
                                        </p:cTn>
                                        <p:tgtEl>
                                          <p:spTgt spid="7">
                                            <p:txEl>
                                              <p:pRg st="5" end="5"/>
                                            </p:txEl>
                                          </p:spTgt>
                                        </p:tgtEl>
                                      </p:cBhvr>
                                      <p:to x="100000" y="80000"/>
                                    </p:animScale>
                                    <p:animScale>
                                      <p:cBhvr>
                                        <p:cTn id="70" dur="166" decel="50000">
                                          <p:stCondLst>
                                            <p:cond delay="1338"/>
                                          </p:stCondLst>
                                        </p:cTn>
                                        <p:tgtEl>
                                          <p:spTgt spid="7">
                                            <p:txEl>
                                              <p:pRg st="5" end="5"/>
                                            </p:txEl>
                                          </p:spTgt>
                                        </p:tgtEl>
                                      </p:cBhvr>
                                      <p:to x="100000" y="100000"/>
                                    </p:animScale>
                                    <p:animScale>
                                      <p:cBhvr>
                                        <p:cTn id="71" dur="26">
                                          <p:stCondLst>
                                            <p:cond delay="1642"/>
                                          </p:stCondLst>
                                        </p:cTn>
                                        <p:tgtEl>
                                          <p:spTgt spid="7">
                                            <p:txEl>
                                              <p:pRg st="5" end="5"/>
                                            </p:txEl>
                                          </p:spTgt>
                                        </p:tgtEl>
                                      </p:cBhvr>
                                      <p:to x="100000" y="90000"/>
                                    </p:animScale>
                                    <p:animScale>
                                      <p:cBhvr>
                                        <p:cTn id="72" dur="166" decel="50000">
                                          <p:stCondLst>
                                            <p:cond delay="1668"/>
                                          </p:stCondLst>
                                        </p:cTn>
                                        <p:tgtEl>
                                          <p:spTgt spid="7">
                                            <p:txEl>
                                              <p:pRg st="5" end="5"/>
                                            </p:txEl>
                                          </p:spTgt>
                                        </p:tgtEl>
                                      </p:cBhvr>
                                      <p:to x="100000" y="100000"/>
                                    </p:animScale>
                                    <p:animScale>
                                      <p:cBhvr>
                                        <p:cTn id="73" dur="26">
                                          <p:stCondLst>
                                            <p:cond delay="1808"/>
                                          </p:stCondLst>
                                        </p:cTn>
                                        <p:tgtEl>
                                          <p:spTgt spid="7">
                                            <p:txEl>
                                              <p:pRg st="5" end="5"/>
                                            </p:txEl>
                                          </p:spTgt>
                                        </p:tgtEl>
                                      </p:cBhvr>
                                      <p:to x="100000" y="95000"/>
                                    </p:animScale>
                                    <p:animScale>
                                      <p:cBhvr>
                                        <p:cTn id="74" dur="166" decel="50000">
                                          <p:stCondLst>
                                            <p:cond delay="1834"/>
                                          </p:stCondLst>
                                        </p:cTn>
                                        <p:tgtEl>
                                          <p:spTgt spid="7">
                                            <p:txEl>
                                              <p:pRg st="5" end="5"/>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Effect transition="in" filter="wipe(down)">
                                      <p:cBhvr>
                                        <p:cTn id="79" dur="580">
                                          <p:stCondLst>
                                            <p:cond delay="0"/>
                                          </p:stCondLst>
                                        </p:cTn>
                                        <p:tgtEl>
                                          <p:spTgt spid="7">
                                            <p:txEl>
                                              <p:pRg st="6" end="6"/>
                                            </p:txEl>
                                          </p:spTgt>
                                        </p:tgtEl>
                                      </p:cBhvr>
                                    </p:animEffect>
                                    <p:anim calcmode="lin" valueType="num">
                                      <p:cBhvr>
                                        <p:cTn id="80"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6" end="6"/>
                                            </p:txEl>
                                          </p:spTgt>
                                        </p:tgtEl>
                                      </p:cBhvr>
                                      <p:to x="100000" y="60000"/>
                                    </p:animScale>
                                    <p:animScale>
                                      <p:cBhvr>
                                        <p:cTn id="86" dur="166" decel="50000">
                                          <p:stCondLst>
                                            <p:cond delay="676"/>
                                          </p:stCondLst>
                                        </p:cTn>
                                        <p:tgtEl>
                                          <p:spTgt spid="7">
                                            <p:txEl>
                                              <p:pRg st="6" end="6"/>
                                            </p:txEl>
                                          </p:spTgt>
                                        </p:tgtEl>
                                      </p:cBhvr>
                                      <p:to x="100000" y="100000"/>
                                    </p:animScale>
                                    <p:animScale>
                                      <p:cBhvr>
                                        <p:cTn id="87" dur="26">
                                          <p:stCondLst>
                                            <p:cond delay="1312"/>
                                          </p:stCondLst>
                                        </p:cTn>
                                        <p:tgtEl>
                                          <p:spTgt spid="7">
                                            <p:txEl>
                                              <p:pRg st="6" end="6"/>
                                            </p:txEl>
                                          </p:spTgt>
                                        </p:tgtEl>
                                      </p:cBhvr>
                                      <p:to x="100000" y="80000"/>
                                    </p:animScale>
                                    <p:animScale>
                                      <p:cBhvr>
                                        <p:cTn id="88" dur="166" decel="50000">
                                          <p:stCondLst>
                                            <p:cond delay="1338"/>
                                          </p:stCondLst>
                                        </p:cTn>
                                        <p:tgtEl>
                                          <p:spTgt spid="7">
                                            <p:txEl>
                                              <p:pRg st="6" end="6"/>
                                            </p:txEl>
                                          </p:spTgt>
                                        </p:tgtEl>
                                      </p:cBhvr>
                                      <p:to x="100000" y="100000"/>
                                    </p:animScale>
                                    <p:animScale>
                                      <p:cBhvr>
                                        <p:cTn id="89" dur="26">
                                          <p:stCondLst>
                                            <p:cond delay="1642"/>
                                          </p:stCondLst>
                                        </p:cTn>
                                        <p:tgtEl>
                                          <p:spTgt spid="7">
                                            <p:txEl>
                                              <p:pRg st="6" end="6"/>
                                            </p:txEl>
                                          </p:spTgt>
                                        </p:tgtEl>
                                      </p:cBhvr>
                                      <p:to x="100000" y="90000"/>
                                    </p:animScale>
                                    <p:animScale>
                                      <p:cBhvr>
                                        <p:cTn id="90" dur="166" decel="50000">
                                          <p:stCondLst>
                                            <p:cond delay="1668"/>
                                          </p:stCondLst>
                                        </p:cTn>
                                        <p:tgtEl>
                                          <p:spTgt spid="7">
                                            <p:txEl>
                                              <p:pRg st="6" end="6"/>
                                            </p:txEl>
                                          </p:spTgt>
                                        </p:tgtEl>
                                      </p:cBhvr>
                                      <p:to x="100000" y="100000"/>
                                    </p:animScale>
                                    <p:animScale>
                                      <p:cBhvr>
                                        <p:cTn id="91" dur="26">
                                          <p:stCondLst>
                                            <p:cond delay="1808"/>
                                          </p:stCondLst>
                                        </p:cTn>
                                        <p:tgtEl>
                                          <p:spTgt spid="7">
                                            <p:txEl>
                                              <p:pRg st="6" end="6"/>
                                            </p:txEl>
                                          </p:spTgt>
                                        </p:tgtEl>
                                      </p:cBhvr>
                                      <p:to x="100000" y="95000"/>
                                    </p:animScale>
                                    <p:animScale>
                                      <p:cBhvr>
                                        <p:cTn id="92" dur="166" decel="50000">
                                          <p:stCondLst>
                                            <p:cond delay="1834"/>
                                          </p:stCondLst>
                                        </p:cTn>
                                        <p:tgtEl>
                                          <p:spTgt spid="7">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17253" y="1645459"/>
            <a:ext cx="9144000" cy="86177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1)</a:t>
            </a:r>
            <a:r>
              <a:rPr lang="en-US" sz="2500" b="1" baseline="0" dirty="0">
                <a:latin typeface="Times New Roman" panose="02020603050405020304" pitchFamily="18" charset="0"/>
                <a:cs typeface="Times New Roman" panose="02020603050405020304" pitchFamily="18" charset="0"/>
              </a:rPr>
              <a:t> Microwave </a:t>
            </a:r>
            <a:r>
              <a:rPr lang="en-US" sz="2500" b="1" i="0" dirty="0">
                <a:latin typeface="Times New Roman" panose="02020603050405020304" pitchFamily="18" charset="0"/>
                <a:cs typeface="Times New Roman" panose="02020603050405020304" pitchFamily="18" charset="0"/>
              </a:rPr>
              <a:t>synthesis</a:t>
            </a:r>
          </a:p>
          <a:p>
            <a:pPr marL="0" marR="0" lvl="0" indent="0" defTabSz="914400" eaLnBrk="1" fontAlgn="auto" latinLnBrk="0" hangingPunct="1">
              <a:lnSpc>
                <a:spcPct val="100000"/>
              </a:lnSpc>
              <a:spcBef>
                <a:spcPts val="0"/>
              </a:spcBef>
              <a:spcAft>
                <a:spcPts val="0"/>
              </a:spcAft>
              <a:buClrTx/>
              <a:buSzTx/>
              <a:buFontTx/>
              <a:buNone/>
              <a:tabLst/>
              <a:defRPr/>
            </a:pPr>
            <a:endParaRPr lang="en-US" sz="25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93558A3-D5EF-CA71-5BAE-2C2354DB127A}"/>
              </a:ext>
            </a:extLst>
          </p:cNvPr>
          <p:cNvPicPr>
            <a:picLocks noChangeAspect="1"/>
          </p:cNvPicPr>
          <p:nvPr/>
        </p:nvPicPr>
        <p:blipFill>
          <a:blip r:embed="rId3"/>
          <a:stretch>
            <a:fillRect/>
          </a:stretch>
        </p:blipFill>
        <p:spPr>
          <a:xfrm>
            <a:off x="0" y="2667000"/>
            <a:ext cx="9144000" cy="3329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4178062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8" name="Content Placeholder 7">
            <a:extLst>
              <a:ext uri="{FF2B5EF4-FFF2-40B4-BE49-F238E27FC236}">
                <a16:creationId xmlns:a16="http://schemas.microsoft.com/office/drawing/2014/main" xmlns="" id="{03AB8C37-CF37-70A0-6F22-DE951A81E72A}"/>
              </a:ext>
            </a:extLst>
          </p:cNvPr>
          <p:cNvSpPr>
            <a:spLocks noGrp="1"/>
          </p:cNvSpPr>
          <p:nvPr>
            <p:ph idx="1"/>
          </p:nvPr>
        </p:nvSpPr>
        <p:spPr>
          <a:xfrm>
            <a:off x="29308" y="1551683"/>
            <a:ext cx="9114692" cy="5410200"/>
          </a:xfrm>
        </p:spPr>
        <p:txBody>
          <a:bodyPr>
            <a:noAutofit/>
          </a:bodyPr>
          <a:lstStyle/>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Introduction : </a:t>
            </a:r>
            <a:r>
              <a:rPr lang="en-US" sz="2600" b="1" dirty="0" err="1">
                <a:latin typeface="Times New Roman" panose="02020603050405020304" pitchFamily="18" charset="0"/>
                <a:cs typeface="Times New Roman" panose="02020603050405020304" pitchFamily="18" charset="0"/>
              </a:rPr>
              <a:t>Nanoporous</a:t>
            </a:r>
            <a:r>
              <a:rPr lang="en-US" sz="2600" b="1" dirty="0">
                <a:latin typeface="Times New Roman" panose="02020603050405020304" pitchFamily="18" charset="0"/>
                <a:cs typeface="Times New Roman" panose="02020603050405020304" pitchFamily="18" charset="0"/>
              </a:rPr>
              <a:t> Materials </a:t>
            </a:r>
            <a:r>
              <a:rPr lang="en-US" sz="2500" b="1" dirty="0">
                <a:latin typeface="Times New Roman" panose="02020603050405020304" pitchFamily="18" charset="0"/>
                <a:cs typeface="Times New Roman" panose="02020603050405020304" pitchFamily="18" charset="0"/>
              </a:rPr>
              <a:t>( What are?, and types)</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Review of Metal-Organic Frameworks </a:t>
            </a:r>
          </a:p>
          <a:p>
            <a:pPr>
              <a:buFontTx/>
              <a:buChar char="-"/>
            </a:pPr>
            <a:r>
              <a:rPr lang="en-US" sz="2300" b="1" dirty="0">
                <a:latin typeface="Times New Roman" panose="02020603050405020304" pitchFamily="18" charset="0"/>
                <a:cs typeface="Times New Roman" panose="02020603050405020304" pitchFamily="18" charset="0"/>
              </a:rPr>
              <a:t>Basic structure </a:t>
            </a:r>
          </a:p>
          <a:p>
            <a:pPr>
              <a:buFontTx/>
              <a:buChar char="-"/>
            </a:pPr>
            <a:r>
              <a:rPr lang="en-US" sz="2300" b="1" dirty="0">
                <a:latin typeface="Times New Roman" panose="02020603050405020304" pitchFamily="18" charset="0"/>
                <a:cs typeface="Times New Roman" panose="02020603050405020304" pitchFamily="18" charset="0"/>
              </a:rPr>
              <a:t>Structural feature </a:t>
            </a:r>
          </a:p>
          <a:p>
            <a:pPr>
              <a:buFontTx/>
              <a:buChar char="-"/>
            </a:pPr>
            <a:r>
              <a:rPr lang="en-US" sz="2300" b="1" dirty="0">
                <a:latin typeface="Times New Roman" panose="02020603050405020304" pitchFamily="18" charset="0"/>
                <a:cs typeface="Times New Roman" panose="02020603050405020304" pitchFamily="18" charset="0"/>
              </a:rPr>
              <a:t>Important of pore size</a:t>
            </a:r>
          </a:p>
          <a:p>
            <a:pPr>
              <a:buFontTx/>
              <a:buChar char="-"/>
            </a:pPr>
            <a:r>
              <a:rPr lang="en-US" sz="2300" b="1" dirty="0">
                <a:latin typeface="Times New Roman" panose="02020603050405020304" pitchFamily="18" charset="0"/>
                <a:cs typeface="Times New Roman" panose="02020603050405020304" pitchFamily="18" charset="0"/>
              </a:rPr>
              <a:t>Preparation of MOFs</a:t>
            </a:r>
          </a:p>
          <a:p>
            <a:pPr>
              <a:buFontTx/>
              <a:buChar char="-"/>
            </a:pPr>
            <a:r>
              <a:rPr lang="en-US" sz="2300" b="1" dirty="0">
                <a:latin typeface="Times New Roman" panose="02020603050405020304" pitchFamily="18" charset="0"/>
                <a:cs typeface="Times New Roman" panose="02020603050405020304" pitchFamily="18" charset="0"/>
              </a:rPr>
              <a:t>Common Ligands used for MOFs</a:t>
            </a:r>
          </a:p>
          <a:p>
            <a:pPr>
              <a:buFontTx/>
              <a:buChar char="-"/>
            </a:pPr>
            <a:r>
              <a:rPr lang="en-US" sz="2300" b="1" dirty="0">
                <a:latin typeface="Times New Roman" panose="02020603050405020304" pitchFamily="18" charset="0"/>
                <a:cs typeface="Times New Roman" panose="02020603050405020304" pitchFamily="18" charset="0"/>
              </a:rPr>
              <a:t>Properties of MOFs </a:t>
            </a:r>
          </a:p>
          <a:p>
            <a:pPr>
              <a:buFontTx/>
              <a:buChar char="-"/>
            </a:pPr>
            <a:r>
              <a:rPr lang="en-US" sz="2300" b="1" dirty="0">
                <a:latin typeface="Times New Roman" panose="02020603050405020304" pitchFamily="18" charset="0"/>
                <a:cs typeface="Times New Roman" panose="02020603050405020304" pitchFamily="18" charset="0"/>
              </a:rPr>
              <a:t>For better application </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Synthesis Method  </a:t>
            </a:r>
          </a:p>
          <a:p>
            <a:pPr marL="0" indent="0">
              <a:buNone/>
            </a:pPr>
            <a:r>
              <a:rPr lang="en-US" sz="2600" b="1"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Advantages and disadvantages of MOFs synthesis methods.</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Conclusion</a:t>
            </a:r>
          </a:p>
          <a:p>
            <a:pPr>
              <a:buFontTx/>
              <a:buChar char="-"/>
            </a:pPr>
            <a:endParaRPr lang="en-US" sz="2400" dirty="0">
              <a:latin typeface="Times New Roman" panose="02020603050405020304" pitchFamily="18" charset="0"/>
              <a:cs typeface="Times New Roman" panose="02020603050405020304" pitchFamily="18" charset="0"/>
            </a:endParaRPr>
          </a:p>
        </p:txBody>
      </p:sp>
      <p:sp>
        <p:nvSpPr>
          <p:cNvPr id="7" name="Title 5">
            <a:extLst>
              <a:ext uri="{FF2B5EF4-FFF2-40B4-BE49-F238E27FC236}">
                <a16:creationId xmlns:a16="http://schemas.microsoft.com/office/drawing/2014/main" xmlns="" id="{2EFC6054-8AFF-48D3-8DCE-5D9CE45D66F3}"/>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Contents </a:t>
            </a:r>
            <a:endParaRPr lang="en-US" sz="3500" dirty="0"/>
          </a:p>
        </p:txBody>
      </p:sp>
    </p:spTree>
    <p:extLst>
      <p:ext uri="{BB962C8B-B14F-4D97-AF65-F5344CB8AC3E}">
        <p14:creationId xmlns:p14="http://schemas.microsoft.com/office/powerpoint/2010/main" xmlns="" val="1660518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Effect transition="in" filter="barn(inVertical)">
                                      <p:cBhvr>
                                        <p:cTn id="61" dur="500"/>
                                        <p:tgtEl>
                                          <p:spTgt spid="8">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8">
                                            <p:txEl>
                                              <p:pRg st="10" end="10"/>
                                            </p:txEl>
                                          </p:spTgt>
                                        </p:tgtEl>
                                        <p:attrNameLst>
                                          <p:attrName>style.visibility</p:attrName>
                                        </p:attrNameLst>
                                      </p:cBhvr>
                                      <p:to>
                                        <p:strVal val="visible"/>
                                      </p:to>
                                    </p:set>
                                    <p:animEffect transition="in" filter="barn(inVertical)">
                                      <p:cBhvr>
                                        <p:cTn id="66" dur="500"/>
                                        <p:tgtEl>
                                          <p:spTgt spid="8">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8">
                                            <p:txEl>
                                              <p:pRg st="11" end="11"/>
                                            </p:txEl>
                                          </p:spTgt>
                                        </p:tgtEl>
                                        <p:attrNameLst>
                                          <p:attrName>style.visibility</p:attrName>
                                        </p:attrNameLst>
                                      </p:cBhvr>
                                      <p:to>
                                        <p:strVal val="visible"/>
                                      </p:to>
                                    </p:set>
                                    <p:animEffect transition="in" filter="wipe(down)">
                                      <p:cBhvr>
                                        <p:cTn id="7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502458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2)</a:t>
            </a:r>
            <a:r>
              <a:rPr lang="en-US" sz="2500" b="1" baseline="0" dirty="0">
                <a:latin typeface="Times New Roman" panose="02020603050405020304" pitchFamily="18" charset="0"/>
                <a:cs typeface="Times New Roman" panose="02020603050405020304" pitchFamily="18" charset="0"/>
              </a:rPr>
              <a:t> Electrochemical synthesis</a:t>
            </a:r>
            <a:endParaRPr lang="en-US" sz="2500" b="1" dirty="0">
              <a:latin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500" kern="0" dirty="0">
                <a:solidFill>
                  <a:sysClr val="windowText" lastClr="000000"/>
                </a:solidFill>
                <a:latin typeface="Times New Roman" panose="02020603050405020304" pitchFamily="18" charset="0"/>
                <a:cs typeface="Times New Roman" panose="02020603050405020304" pitchFamily="18" charset="0"/>
              </a:rPr>
              <a:t>E</a:t>
            </a:r>
            <a:r>
              <a:rPr kumimoji="0" lang="en-US" sz="250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lectrochemical</a:t>
            </a:r>
            <a:r>
              <a:rPr lang="en-US" sz="2500" kern="0" dirty="0">
                <a:solidFill>
                  <a:sysClr val="windowText" lastClr="000000"/>
                </a:solidFill>
                <a:latin typeface="Times New Roman" panose="02020603050405020304" pitchFamily="18" charset="0"/>
                <a:cs typeface="Times New Roman" panose="02020603050405020304" pitchFamily="18" charset="0"/>
              </a:rPr>
              <a:t> </a:t>
            </a: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synthesis is technique, which does not need salts of metal and allows for the constant formation of MOF crystals. </a:t>
            </a: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Metal ions are introduced not from a solution of the corresponding salt or through the formation of these ions during the reaction of a metal with an acid, but as a result of electrochemical process.</a:t>
            </a: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That is a significant benefit in an industrial operation. </a:t>
            </a:r>
          </a:p>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5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 core concept involves anodic dissolution of metal ions into synthesis mixtures containing electrolytes and organic linkers.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826529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4770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2)</a:t>
            </a:r>
            <a:r>
              <a:rPr lang="en-US" sz="2500" b="1" baseline="0" dirty="0">
                <a:latin typeface="Times New Roman" panose="02020603050405020304" pitchFamily="18" charset="0"/>
                <a:cs typeface="Times New Roman" panose="02020603050405020304" pitchFamily="18" charset="0"/>
              </a:rPr>
              <a:t> Electrochemical synthesis</a:t>
            </a:r>
            <a:endParaRPr lang="en-US" sz="25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0BB8C34-3FBF-0E61-0E5E-599F69A63912}"/>
              </a:ext>
            </a:extLst>
          </p:cNvPr>
          <p:cNvPicPr>
            <a:picLocks noChangeAspect="1"/>
          </p:cNvPicPr>
          <p:nvPr/>
        </p:nvPicPr>
        <p:blipFill>
          <a:blip r:embed="rId3"/>
          <a:stretch>
            <a:fillRect/>
          </a:stretch>
        </p:blipFill>
        <p:spPr>
          <a:xfrm>
            <a:off x="0" y="2680338"/>
            <a:ext cx="9144000" cy="3219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193883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509370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3) </a:t>
            </a:r>
            <a:r>
              <a:rPr lang="en-US" sz="2500" b="1" baseline="0" dirty="0">
                <a:latin typeface="Times New Roman" panose="02020603050405020304" pitchFamily="18" charset="0"/>
                <a:cs typeface="Times New Roman" panose="02020603050405020304" pitchFamily="18" charset="0"/>
              </a:rPr>
              <a:t>Mechanochemical synthesis</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Mechanochemistry studies reactions between solids usually initiated only by means of mechanical energy, for example, by milling in ball mills</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Synthesis of MOFs using the mechanochemical method is a solvent-free method.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The use of mechanical force in a chemical reaction is known as mechanochemistry.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Mechanochemical processes are easy, cost-effective, and environmentally acceptable.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Liquid-assisted grinding (LAG), which involves introducing a small amount of solvent to a solid reaction mixture, has recently been employed to successfully synthesize MOFs.</a:t>
            </a:r>
          </a:p>
        </p:txBody>
      </p:sp>
    </p:spTree>
    <p:extLst>
      <p:ext uri="{BB962C8B-B14F-4D97-AF65-F5344CB8AC3E}">
        <p14:creationId xmlns:p14="http://schemas.microsoft.com/office/powerpoint/2010/main" xmlns="" val="30835025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4770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3) </a:t>
            </a:r>
            <a:r>
              <a:rPr lang="en-US" sz="2500" b="1" baseline="0" dirty="0">
                <a:latin typeface="Times New Roman" panose="02020603050405020304" pitchFamily="18" charset="0"/>
                <a:cs typeface="Times New Roman" panose="02020603050405020304" pitchFamily="18" charset="0"/>
              </a:rPr>
              <a:t>Mechanochemical synthesis</a:t>
            </a:r>
          </a:p>
        </p:txBody>
      </p:sp>
      <p:pic>
        <p:nvPicPr>
          <p:cNvPr id="3" name="Picture 2">
            <a:extLst>
              <a:ext uri="{FF2B5EF4-FFF2-40B4-BE49-F238E27FC236}">
                <a16:creationId xmlns:a16="http://schemas.microsoft.com/office/drawing/2014/main" xmlns="" id="{5E05AD71-4E93-8F8F-2171-CD76B8A6460B}"/>
              </a:ext>
            </a:extLst>
          </p:cNvPr>
          <p:cNvPicPr>
            <a:picLocks noChangeAspect="1"/>
          </p:cNvPicPr>
          <p:nvPr/>
        </p:nvPicPr>
        <p:blipFill>
          <a:blip r:embed="rId3"/>
          <a:stretch>
            <a:fillRect/>
          </a:stretch>
        </p:blipFill>
        <p:spPr>
          <a:xfrm>
            <a:off x="0" y="2377142"/>
            <a:ext cx="9144000" cy="3048000"/>
          </a:xfrm>
          <a:prstGeom prst="rect">
            <a:avLst/>
          </a:prstGeom>
        </p:spPr>
      </p:pic>
    </p:spTree>
    <p:extLst>
      <p:ext uri="{BB962C8B-B14F-4D97-AF65-F5344CB8AC3E}">
        <p14:creationId xmlns:p14="http://schemas.microsoft.com/office/powerpoint/2010/main" xmlns="" val="10781232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13447" y="1470666"/>
            <a:ext cx="9144000" cy="509370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4) </a:t>
            </a:r>
            <a:r>
              <a:rPr lang="en-US" sz="2500" b="1" dirty="0" err="1">
                <a:latin typeface="Times New Roman" panose="02020603050405020304" pitchFamily="18" charset="0"/>
                <a:cs typeface="Times New Roman" panose="02020603050405020304" pitchFamily="18" charset="0"/>
              </a:rPr>
              <a:t>Sonochemical</a:t>
            </a:r>
            <a:r>
              <a:rPr lang="en-US" sz="2500" b="1" dirty="0">
                <a:latin typeface="Times New Roman" panose="02020603050405020304" pitchFamily="18" charset="0"/>
                <a:cs typeface="Times New Roman" panose="02020603050405020304" pitchFamily="18" charset="0"/>
              </a:rPr>
              <a:t> synthesis </a:t>
            </a:r>
            <a:endParaRPr lang="en-US" sz="2400" b="1" dirty="0">
              <a:latin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The use of intense ultrasonic radiation (20 kHz–10 MHz) causes molecules to undergo chemical transformation, which is known as sonochemistry.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Ultrasound causes chemical or physical changes in a liquid through a cavitation process that involves the production, development, and quick collapse of bubbles, resulting in local hot spots with high temperature and pressure with a brief lifetime.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Extreme temperatures can speed up chemical reactions by forming an excess of crystallization nuclei right away.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500" dirty="0">
                <a:latin typeface="Times New Roman" panose="02020603050405020304" pitchFamily="18" charset="0"/>
                <a:cs typeface="Times New Roman" panose="02020603050405020304" pitchFamily="18" charset="0"/>
              </a:rPr>
              <a:t>When compared to traditional hydrothermal procedures, </a:t>
            </a:r>
            <a:r>
              <a:rPr lang="en-US" sz="2500" dirty="0" err="1">
                <a:latin typeface="Times New Roman" panose="02020603050405020304" pitchFamily="18" charset="0"/>
                <a:cs typeface="Times New Roman" panose="02020603050405020304" pitchFamily="18" charset="0"/>
              </a:rPr>
              <a:t>sonochemical</a:t>
            </a:r>
            <a:r>
              <a:rPr lang="en-US" sz="2500" dirty="0">
                <a:latin typeface="Times New Roman" panose="02020603050405020304" pitchFamily="18" charset="0"/>
                <a:cs typeface="Times New Roman" panose="02020603050405020304" pitchFamily="18" charset="0"/>
              </a:rPr>
              <a:t> approaches can produce homogeneous nucleation centers and a significant reduction in crystallization time. </a:t>
            </a:r>
          </a:p>
        </p:txBody>
      </p:sp>
    </p:spTree>
    <p:extLst>
      <p:ext uri="{BB962C8B-B14F-4D97-AF65-F5344CB8AC3E}">
        <p14:creationId xmlns:p14="http://schemas.microsoft.com/office/powerpoint/2010/main" xmlns="" val="30769445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7" name="TextBox 6">
            <a:extLst>
              <a:ext uri="{FF2B5EF4-FFF2-40B4-BE49-F238E27FC236}">
                <a16:creationId xmlns:a16="http://schemas.microsoft.com/office/drawing/2014/main" xmlns="" id="{77D92D03-E5EA-3718-701C-1B9D5D66D9C5}"/>
              </a:ext>
            </a:extLst>
          </p:cNvPr>
          <p:cNvSpPr txBox="1"/>
          <p:nvPr/>
        </p:nvSpPr>
        <p:spPr>
          <a:xfrm>
            <a:off x="0" y="1447800"/>
            <a:ext cx="9144000" cy="4770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500" b="1" dirty="0">
                <a:latin typeface="Times New Roman" panose="02020603050405020304" pitchFamily="18" charset="0"/>
                <a:cs typeface="Times New Roman" panose="02020603050405020304" pitchFamily="18" charset="0"/>
              </a:rPr>
              <a:t>4) </a:t>
            </a:r>
            <a:r>
              <a:rPr lang="en-US" sz="2500" b="1" dirty="0" err="1">
                <a:latin typeface="Times New Roman" panose="02020603050405020304" pitchFamily="18" charset="0"/>
                <a:cs typeface="Times New Roman" panose="02020603050405020304" pitchFamily="18" charset="0"/>
              </a:rPr>
              <a:t>Sonochemical</a:t>
            </a:r>
            <a:r>
              <a:rPr lang="en-US" sz="2500" b="1" dirty="0">
                <a:latin typeface="Times New Roman" panose="02020603050405020304" pitchFamily="18" charset="0"/>
                <a:cs typeface="Times New Roman" panose="02020603050405020304" pitchFamily="18" charset="0"/>
              </a:rPr>
              <a:t> synthesis </a:t>
            </a:r>
          </a:p>
        </p:txBody>
      </p:sp>
      <p:pic>
        <p:nvPicPr>
          <p:cNvPr id="3" name="Picture 2">
            <a:extLst>
              <a:ext uri="{FF2B5EF4-FFF2-40B4-BE49-F238E27FC236}">
                <a16:creationId xmlns:a16="http://schemas.microsoft.com/office/drawing/2014/main" xmlns="" id="{13070518-D31E-C1B4-3828-0A48C7F9572E}"/>
              </a:ext>
            </a:extLst>
          </p:cNvPr>
          <p:cNvPicPr>
            <a:picLocks noChangeAspect="1"/>
          </p:cNvPicPr>
          <p:nvPr/>
        </p:nvPicPr>
        <p:blipFill>
          <a:blip r:embed="rId3"/>
          <a:stretch>
            <a:fillRect/>
          </a:stretch>
        </p:blipFill>
        <p:spPr>
          <a:xfrm>
            <a:off x="0" y="2083306"/>
            <a:ext cx="9144000" cy="4345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6392030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Synthesis of MOFs</a:t>
            </a:r>
          </a:p>
        </p:txBody>
      </p:sp>
      <p:sp>
        <p:nvSpPr>
          <p:cNvPr id="8" name="TextBox 7">
            <a:extLst>
              <a:ext uri="{FF2B5EF4-FFF2-40B4-BE49-F238E27FC236}">
                <a16:creationId xmlns:a16="http://schemas.microsoft.com/office/drawing/2014/main" xmlns="" id="{6273CB21-7E3A-C8C0-7E1F-5E43736E0CB5}"/>
              </a:ext>
            </a:extLst>
          </p:cNvPr>
          <p:cNvSpPr txBox="1"/>
          <p:nvPr/>
        </p:nvSpPr>
        <p:spPr>
          <a:xfrm>
            <a:off x="-10444" y="2849296"/>
            <a:ext cx="4582443" cy="1631216"/>
          </a:xfrm>
          <a:prstGeom prst="rect">
            <a:avLst/>
          </a:prstGeom>
          <a:noFill/>
        </p:spPr>
        <p:txBody>
          <a:bodyPr wrap="square">
            <a:spAutoFit/>
          </a:bodyPr>
          <a:lstStyle/>
          <a:p>
            <a:pPr marL="457200" indent="-457200">
              <a:buAutoNum type="alphaLcParenBoth"/>
            </a:pPr>
            <a:r>
              <a:rPr lang="en-US" sz="2000" dirty="0">
                <a:latin typeface="Times New Roman" panose="02020603050405020304" pitchFamily="18" charset="0"/>
                <a:cs typeface="Times New Roman" panose="02020603050405020304" pitchFamily="18" charset="0"/>
              </a:rPr>
              <a:t>Synthesis conditions commonly used for MOF preparation;</a:t>
            </a:r>
          </a:p>
          <a:p>
            <a:pPr marL="457200" indent="-457200">
              <a:buAutoNum type="alphaLcParenBoth"/>
            </a:pPr>
            <a:r>
              <a:rPr lang="en-US" sz="2000" dirty="0">
                <a:latin typeface="Times New Roman" panose="02020603050405020304" pitchFamily="18" charset="0"/>
                <a:cs typeface="Times New Roman" panose="02020603050405020304" pitchFamily="18" charset="0"/>
              </a:rPr>
              <a:t>Indicative summary of the percentage of MOFs synthesized using the various preparation routes.</a:t>
            </a:r>
          </a:p>
        </p:txBody>
      </p:sp>
      <p:pic>
        <p:nvPicPr>
          <p:cNvPr id="6" name="Picture 5">
            <a:extLst>
              <a:ext uri="{FF2B5EF4-FFF2-40B4-BE49-F238E27FC236}">
                <a16:creationId xmlns:a16="http://schemas.microsoft.com/office/drawing/2014/main" xmlns="" id="{2A22B2BE-BB20-21BB-DBAB-0665F2F14057}"/>
              </a:ext>
            </a:extLst>
          </p:cNvPr>
          <p:cNvPicPr>
            <a:picLocks noChangeAspect="1"/>
          </p:cNvPicPr>
          <p:nvPr/>
        </p:nvPicPr>
        <p:blipFill>
          <a:blip r:embed="rId3" cstate="print"/>
          <a:stretch>
            <a:fillRect/>
          </a:stretch>
        </p:blipFill>
        <p:spPr>
          <a:xfrm>
            <a:off x="4572000" y="793984"/>
            <a:ext cx="4700314" cy="6064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4280231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xmlns="" id="{B2F90A37-566B-FC1F-1D29-AD26DAAEED25}"/>
              </a:ext>
            </a:extLst>
          </p:cNvPr>
          <p:cNvGraphicFramePr>
            <a:graphicFrameLocks noGrp="1"/>
          </p:cNvGraphicFramePr>
          <p:nvPr>
            <p:extLst>
              <p:ext uri="{D42A27DB-BD31-4B8C-83A1-F6EECF244321}">
                <p14:modId xmlns:p14="http://schemas.microsoft.com/office/powerpoint/2010/main" xmlns="" val="1922059213"/>
              </p:ext>
            </p:extLst>
          </p:nvPr>
        </p:nvGraphicFramePr>
        <p:xfrm>
          <a:off x="1" y="2428555"/>
          <a:ext cx="9143999" cy="2775676"/>
        </p:xfrm>
        <a:graphic>
          <a:graphicData uri="http://schemas.openxmlformats.org/drawingml/2006/table">
            <a:tbl>
              <a:tblPr/>
              <a:tblGrid>
                <a:gridCol w="1904999">
                  <a:extLst>
                    <a:ext uri="{9D8B030D-6E8A-4147-A177-3AD203B41FA5}">
                      <a16:colId xmlns:a16="http://schemas.microsoft.com/office/drawing/2014/main" xmlns="" val="2312916056"/>
                    </a:ext>
                  </a:extLst>
                </a:gridCol>
                <a:gridCol w="2971800">
                  <a:extLst>
                    <a:ext uri="{9D8B030D-6E8A-4147-A177-3AD203B41FA5}">
                      <a16:colId xmlns:a16="http://schemas.microsoft.com/office/drawing/2014/main" xmlns="" val="2193481293"/>
                    </a:ext>
                  </a:extLst>
                </a:gridCol>
                <a:gridCol w="4267200">
                  <a:extLst>
                    <a:ext uri="{9D8B030D-6E8A-4147-A177-3AD203B41FA5}">
                      <a16:colId xmlns:a16="http://schemas.microsoft.com/office/drawing/2014/main" xmlns="" val="3632852035"/>
                    </a:ext>
                  </a:extLst>
                </a:gridCol>
              </a:tblGrid>
              <a:tr h="264491">
                <a:tc>
                  <a:txBody>
                    <a:bodyPr/>
                    <a:lstStyle/>
                    <a:p>
                      <a:r>
                        <a:rPr lang="en-US" sz="2000" b="1" dirty="0">
                          <a:effectLst/>
                          <a:latin typeface="Times New Roman" panose="02020603050405020304" pitchFamily="18" charset="0"/>
                          <a:cs typeface="Times New Roman" panose="02020603050405020304" pitchFamily="18" charset="0"/>
                        </a:rPr>
                        <a:t>Synthesis methods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Disadvantages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33285094"/>
                  </a:ext>
                </a:extLst>
              </a:tr>
              <a:tr h="1378330">
                <a:tc>
                  <a:txBody>
                    <a:bodyPr/>
                    <a:lstStyle/>
                    <a:p>
                      <a:pPr algn="l"/>
                      <a:r>
                        <a:rPr lang="en-US" sz="2000" b="1" dirty="0">
                          <a:effectLst/>
                          <a:latin typeface="Times New Roman" panose="02020603050405020304" pitchFamily="18" charset="0"/>
                          <a:cs typeface="Times New Roman" panose="02020603050405020304" pitchFamily="18" charset="0"/>
                        </a:rPr>
                        <a:t>Conventional solution</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MOFs show chemical and thermal stability.</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Room temperature synthesis method.</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The crystallinity of MOFs takes place at a short time scale.</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An upsurge of the reaction temperature is required in some systems to attain suitable crystallinity and reaction rates, exclusively if kinetically more inert ions are used</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84288467"/>
                  </a:ext>
                </a:extLst>
              </a:tr>
            </a:tbl>
          </a:graphicData>
        </a:graphic>
      </p:graphicFrame>
      <p:sp>
        <p:nvSpPr>
          <p:cNvPr id="6" name="TextBox 5">
            <a:extLst>
              <a:ext uri="{FF2B5EF4-FFF2-40B4-BE49-F238E27FC236}">
                <a16:creationId xmlns:a16="http://schemas.microsoft.com/office/drawing/2014/main" xmlns="" id="{B9F0CD07-43B9-1C6C-4EB2-5A4A829E3F6B}"/>
              </a:ext>
            </a:extLst>
          </p:cNvPr>
          <p:cNvSpPr txBox="1"/>
          <p:nvPr/>
        </p:nvSpPr>
        <p:spPr>
          <a:xfrm>
            <a:off x="1353671" y="1513591"/>
            <a:ext cx="6629400" cy="369332"/>
          </a:xfrm>
          <a:prstGeom prst="rect">
            <a:avLst/>
          </a:prstGeom>
          <a:noFill/>
        </p:spPr>
        <p:txBody>
          <a:bodyPr wrap="square">
            <a:spAutoFit/>
          </a:bodyPr>
          <a:lstStyle/>
          <a:p>
            <a:r>
              <a:rPr lang="en-US" b="1" dirty="0"/>
              <a:t>Advantages and disadvantages of MOFs synthesis methods.</a:t>
            </a:r>
          </a:p>
        </p:txBody>
      </p:sp>
      <p:sp>
        <p:nvSpPr>
          <p:cNvPr id="7" name="Rectangle 6">
            <a:extLst>
              <a:ext uri="{FF2B5EF4-FFF2-40B4-BE49-F238E27FC236}">
                <a16:creationId xmlns:a16="http://schemas.microsoft.com/office/drawing/2014/main" xmlns="" id="{FE329533-ACD5-AFBA-3571-515670D9B2AA}"/>
              </a:ext>
            </a:extLst>
          </p:cNvPr>
          <p:cNvSpPr/>
          <p:nvPr/>
        </p:nvSpPr>
        <p:spPr>
          <a:xfrm>
            <a:off x="1219200" y="-13447"/>
            <a:ext cx="7571303"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Advantages and disadvantages of MOFs synthesis methods.</a:t>
            </a:r>
          </a:p>
        </p:txBody>
      </p:sp>
    </p:spTree>
    <p:extLst>
      <p:ext uri="{BB962C8B-B14F-4D97-AF65-F5344CB8AC3E}">
        <p14:creationId xmlns:p14="http://schemas.microsoft.com/office/powerpoint/2010/main" xmlns="" val="3310194102"/>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219200" y="-13447"/>
            <a:ext cx="7571303"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Advantages and disadvantages of MOFs synthesis methods.</a:t>
            </a:r>
          </a:p>
        </p:txBody>
      </p:sp>
      <p:graphicFrame>
        <p:nvGraphicFramePr>
          <p:cNvPr id="3" name="Table 2">
            <a:extLst>
              <a:ext uri="{FF2B5EF4-FFF2-40B4-BE49-F238E27FC236}">
                <a16:creationId xmlns:a16="http://schemas.microsoft.com/office/drawing/2014/main" xmlns="" id="{B2F90A37-566B-FC1F-1D29-AD26DAAEED25}"/>
              </a:ext>
            </a:extLst>
          </p:cNvPr>
          <p:cNvGraphicFramePr>
            <a:graphicFrameLocks noGrp="1"/>
          </p:cNvGraphicFramePr>
          <p:nvPr>
            <p:extLst>
              <p:ext uri="{D42A27DB-BD31-4B8C-83A1-F6EECF244321}">
                <p14:modId xmlns:p14="http://schemas.microsoft.com/office/powerpoint/2010/main" xmlns="" val="408923668"/>
              </p:ext>
            </p:extLst>
          </p:nvPr>
        </p:nvGraphicFramePr>
        <p:xfrm>
          <a:off x="1" y="1524000"/>
          <a:ext cx="9143999" cy="4909276"/>
        </p:xfrm>
        <a:graphic>
          <a:graphicData uri="http://schemas.openxmlformats.org/drawingml/2006/table">
            <a:tbl>
              <a:tblPr/>
              <a:tblGrid>
                <a:gridCol w="1981199">
                  <a:extLst>
                    <a:ext uri="{9D8B030D-6E8A-4147-A177-3AD203B41FA5}">
                      <a16:colId xmlns:a16="http://schemas.microsoft.com/office/drawing/2014/main" xmlns="" val="2312916056"/>
                    </a:ext>
                  </a:extLst>
                </a:gridCol>
                <a:gridCol w="3039035">
                  <a:extLst>
                    <a:ext uri="{9D8B030D-6E8A-4147-A177-3AD203B41FA5}">
                      <a16:colId xmlns:a16="http://schemas.microsoft.com/office/drawing/2014/main" xmlns="" val="2193481293"/>
                    </a:ext>
                  </a:extLst>
                </a:gridCol>
                <a:gridCol w="4123765">
                  <a:extLst>
                    <a:ext uri="{9D8B030D-6E8A-4147-A177-3AD203B41FA5}">
                      <a16:colId xmlns:a16="http://schemas.microsoft.com/office/drawing/2014/main" xmlns="" val="3632852035"/>
                    </a:ext>
                  </a:extLst>
                </a:gridCol>
              </a:tblGrid>
              <a:tr h="264491">
                <a:tc>
                  <a:txBody>
                    <a:bodyPr/>
                    <a:lstStyle/>
                    <a:p>
                      <a:r>
                        <a:rPr lang="en-US" sz="2000" b="1">
                          <a:effectLst/>
                          <a:latin typeface="Times New Roman" panose="02020603050405020304" pitchFamily="18" charset="0"/>
                          <a:cs typeface="Times New Roman" panose="02020603050405020304" pitchFamily="18" charset="0"/>
                        </a:rPr>
                        <a:t>Synthesis methods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effectLst/>
                          <a:latin typeface="Times New Roman" panose="02020603050405020304" pitchFamily="18" charset="0"/>
                          <a:cs typeface="Times New Roman" panose="02020603050405020304" pitchFamily="18" charset="0"/>
                        </a:rPr>
                        <a:t>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Disadvantages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33285094"/>
                  </a:ext>
                </a:extLst>
              </a:tr>
              <a:tr h="3261005">
                <a:tc>
                  <a:txBody>
                    <a:bodyPr/>
                    <a:lstStyle/>
                    <a:p>
                      <a:pPr algn="l"/>
                      <a:r>
                        <a:rPr lang="en-US" sz="2000" b="1">
                          <a:effectLst/>
                          <a:latin typeface="Times New Roman" panose="02020603050405020304" pitchFamily="18" charset="0"/>
                          <a:cs typeface="Times New Roman" panose="02020603050405020304" pitchFamily="18" charset="0"/>
                        </a:rPr>
                        <a:t>Solvothermal synthesis</a:t>
                      </a:r>
                      <a:endParaRPr lang="en-US" sz="2000" b="1" dirty="0">
                        <a:effectLst/>
                        <a:latin typeface="Times New Roman" panose="02020603050405020304" pitchFamily="18" charset="0"/>
                        <a:cs typeface="Times New Roman" panose="02020603050405020304" pitchFamily="18" charset="0"/>
                      </a:endParaRP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a:effectLst/>
                          <a:latin typeface="Times New Roman" panose="02020603050405020304" pitchFamily="18" charset="0"/>
                          <a:cs typeface="Times New Roman" panose="02020603050405020304" pitchFamily="18" charset="0"/>
                        </a:rPr>
                        <a:t>Single crystals are readily obtained.</a:t>
                      </a:r>
                      <a:br>
                        <a:rPr lang="en-US" sz="2000" b="1">
                          <a:effectLst/>
                          <a:latin typeface="Times New Roman" panose="02020603050405020304" pitchFamily="18" charset="0"/>
                          <a:cs typeface="Times New Roman" panose="02020603050405020304" pitchFamily="18" charset="0"/>
                        </a:rPr>
                      </a:br>
                      <a:r>
                        <a:rPr lang="en-US" sz="2000" b="1">
                          <a:effectLst/>
                          <a:latin typeface="Times New Roman" panose="02020603050405020304" pitchFamily="18" charset="0"/>
                          <a:cs typeface="Times New Roman" panose="02020603050405020304" pitchFamily="18" charset="0"/>
                        </a:rPr>
                        <a:t>Single-crystal X-Ray Diffraction is used for structural characterization.</a:t>
                      </a:r>
                      <a:endParaRPr lang="en-US" sz="2000" b="1" dirty="0">
                        <a:effectLst/>
                        <a:latin typeface="Times New Roman" panose="02020603050405020304" pitchFamily="18" charset="0"/>
                        <a:cs typeface="Times New Roman" panose="02020603050405020304" pitchFamily="18" charset="0"/>
                      </a:endParaRP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Soluble precursors are required.</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Heat and/or aggressive reagents (acids, organic solvents, bases) are needs for regent dissolution.</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Solvent waste generation is high.</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Potentially hazardous handling of explosive/corrosive metal salt (nitrate/chloride) in the presence of organic liquids.</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Waste mineral acids or salts are generated by reactions (e.g., HNO</a:t>
                      </a:r>
                      <a:r>
                        <a:rPr lang="en-US" sz="2000" b="1" baseline="-25000" dirty="0">
                          <a:effectLst/>
                          <a:latin typeface="Times New Roman" panose="02020603050405020304" pitchFamily="18" charset="0"/>
                          <a:cs typeface="Times New Roman" panose="02020603050405020304" pitchFamily="18" charset="0"/>
                        </a:rPr>
                        <a:t>3</a:t>
                      </a:r>
                      <a:r>
                        <a:rPr lang="en-US" sz="2000" b="1" dirty="0">
                          <a:effectLst/>
                          <a:latin typeface="Times New Roman" panose="02020603050405020304" pitchFamily="18" charset="0"/>
                          <a:cs typeface="Times New Roman" panose="02020603050405020304" pitchFamily="18" charset="0"/>
                        </a:rPr>
                        <a:t>, HCl). </a:t>
                      </a:r>
                    </a:p>
                    <a:p>
                      <a:pPr algn="l"/>
                      <a:r>
                        <a:rPr lang="en-US" sz="2000" b="1" dirty="0">
                          <a:effectLst/>
                          <a:latin typeface="Times New Roman" panose="02020603050405020304" pitchFamily="18" charset="0"/>
                          <a:cs typeface="Times New Roman" panose="02020603050405020304" pitchFamily="18" charset="0"/>
                        </a:rPr>
                        <a:t>Not applicable to heat-sensitive solvents and reagents.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41982893"/>
                  </a:ext>
                </a:extLst>
              </a:tr>
            </a:tbl>
          </a:graphicData>
        </a:graphic>
      </p:graphicFrame>
    </p:spTree>
    <p:extLst>
      <p:ext uri="{BB962C8B-B14F-4D97-AF65-F5344CB8AC3E}">
        <p14:creationId xmlns:p14="http://schemas.microsoft.com/office/powerpoint/2010/main" xmlns="" val="276090557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xmlns="" id="{B2F90A37-566B-FC1F-1D29-AD26DAAEED25}"/>
              </a:ext>
            </a:extLst>
          </p:cNvPr>
          <p:cNvGraphicFramePr>
            <a:graphicFrameLocks noGrp="1"/>
          </p:cNvGraphicFramePr>
          <p:nvPr>
            <p:extLst>
              <p:ext uri="{D42A27DB-BD31-4B8C-83A1-F6EECF244321}">
                <p14:modId xmlns:p14="http://schemas.microsoft.com/office/powerpoint/2010/main" xmlns="" val="3591011361"/>
              </p:ext>
            </p:extLst>
          </p:nvPr>
        </p:nvGraphicFramePr>
        <p:xfrm>
          <a:off x="0" y="1893609"/>
          <a:ext cx="9144000" cy="3994876"/>
        </p:xfrm>
        <a:graphic>
          <a:graphicData uri="http://schemas.openxmlformats.org/drawingml/2006/table">
            <a:tbl>
              <a:tblPr/>
              <a:tblGrid>
                <a:gridCol w="2133600">
                  <a:extLst>
                    <a:ext uri="{9D8B030D-6E8A-4147-A177-3AD203B41FA5}">
                      <a16:colId xmlns:a16="http://schemas.microsoft.com/office/drawing/2014/main" xmlns="" val="2312916056"/>
                    </a:ext>
                  </a:extLst>
                </a:gridCol>
                <a:gridCol w="3200400">
                  <a:extLst>
                    <a:ext uri="{9D8B030D-6E8A-4147-A177-3AD203B41FA5}">
                      <a16:colId xmlns:a16="http://schemas.microsoft.com/office/drawing/2014/main" xmlns="" val="2193481293"/>
                    </a:ext>
                  </a:extLst>
                </a:gridCol>
                <a:gridCol w="3810000">
                  <a:extLst>
                    <a:ext uri="{9D8B030D-6E8A-4147-A177-3AD203B41FA5}">
                      <a16:colId xmlns:a16="http://schemas.microsoft.com/office/drawing/2014/main" xmlns="" val="3632852035"/>
                    </a:ext>
                  </a:extLst>
                </a:gridCol>
              </a:tblGrid>
              <a:tr h="242105">
                <a:tc>
                  <a:txBody>
                    <a:bodyPr/>
                    <a:lstStyle/>
                    <a:p>
                      <a:r>
                        <a:rPr lang="en-US" sz="2000" b="1">
                          <a:effectLst/>
                          <a:latin typeface="Times New Roman" panose="02020603050405020304" pitchFamily="18" charset="0"/>
                          <a:cs typeface="Times New Roman" panose="02020603050405020304" pitchFamily="18" charset="0"/>
                        </a:rPr>
                        <a:t>Synthesis methods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Disadvantages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33285094"/>
                  </a:ext>
                </a:extLst>
              </a:tr>
              <a:tr h="2690240">
                <a:tc>
                  <a:txBody>
                    <a:bodyPr/>
                    <a:lstStyle/>
                    <a:p>
                      <a:pPr algn="l"/>
                      <a:r>
                        <a:rPr lang="en-US" sz="2000" b="1" dirty="0">
                          <a:effectLst/>
                          <a:latin typeface="Times New Roman" panose="02020603050405020304" pitchFamily="18" charset="0"/>
                          <a:cs typeface="Times New Roman" panose="02020603050405020304" pitchFamily="18" charset="0"/>
                        </a:rPr>
                        <a:t>Microwave synthesis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The fast reaction rate in a short reaction period.</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Possibility of controlling crystal size.</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Higher yield in remarkable phase purity and phase selectivity.</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Compact synthetic device usage. synthetic devices with low energy consumption while producing small amounts of chemical waste.</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The possibility of changing the reaction conditions by regulatory the irradiation power is difficult.</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Diverse instruments are unable to deliver the same conditions, ultimately hindering reproducibility; therefore, time of reaction and the temperature is also its limitation.</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1141800"/>
                  </a:ext>
                </a:extLst>
              </a:tr>
            </a:tbl>
          </a:graphicData>
        </a:graphic>
      </p:graphicFrame>
    </p:spTree>
    <p:extLst>
      <p:ext uri="{BB962C8B-B14F-4D97-AF65-F5344CB8AC3E}">
        <p14:creationId xmlns:p14="http://schemas.microsoft.com/office/powerpoint/2010/main" xmlns="" val="219955710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10" name="TextBox 9">
            <a:extLst>
              <a:ext uri="{FF2B5EF4-FFF2-40B4-BE49-F238E27FC236}">
                <a16:creationId xmlns:a16="http://schemas.microsoft.com/office/drawing/2014/main" xmlns="" id="{2066D130-D613-6A10-5433-2F089A05F228}"/>
              </a:ext>
            </a:extLst>
          </p:cNvPr>
          <p:cNvSpPr txBox="1"/>
          <p:nvPr/>
        </p:nvSpPr>
        <p:spPr>
          <a:xfrm>
            <a:off x="0" y="1494692"/>
            <a:ext cx="8458200" cy="2308324"/>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cs typeface="Times New Roman" panose="02020603050405020304" pitchFamily="18" charset="0"/>
              </a:rPr>
              <a:t>Introduction: Nonporous Materials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Consist of a regular organic or inorganic structure, supporting a periodic Porous System.</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pore size (r) according to the radii of the pores is checked in four stages, according to </a:t>
            </a:r>
            <a:r>
              <a:rPr lang="en-US" sz="2400" b="1" dirty="0">
                <a:latin typeface="Times New Roman" panose="02020603050405020304" pitchFamily="18" charset="0"/>
                <a:cs typeface="Times New Roman" panose="02020603050405020304" pitchFamily="18" charset="0"/>
              </a:rPr>
              <a:t>IUPAC</a:t>
            </a:r>
            <a:r>
              <a:rPr lang="en-US" sz="2400" dirty="0">
                <a:latin typeface="Times New Roman" panose="02020603050405020304" pitchFamily="18" charset="0"/>
                <a:cs typeface="Times New Roman" panose="02020603050405020304" pitchFamily="18" charset="0"/>
              </a:rPr>
              <a:t> standards.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Introduction</a:t>
            </a:r>
            <a:endParaRPr lang="en-US" sz="3500" dirty="0"/>
          </a:p>
        </p:txBody>
      </p:sp>
      <p:graphicFrame>
        <p:nvGraphicFramePr>
          <p:cNvPr id="8" name="Diagram 7">
            <a:extLst>
              <a:ext uri="{FF2B5EF4-FFF2-40B4-BE49-F238E27FC236}">
                <a16:creationId xmlns:a16="http://schemas.microsoft.com/office/drawing/2014/main" xmlns="" id="{B6C2B81D-5F7C-AA3D-FDF1-CEF9A6C40721}"/>
              </a:ext>
            </a:extLst>
          </p:cNvPr>
          <p:cNvGraphicFramePr/>
          <p:nvPr>
            <p:extLst>
              <p:ext uri="{D42A27DB-BD31-4B8C-83A1-F6EECF244321}">
                <p14:modId xmlns:p14="http://schemas.microsoft.com/office/powerpoint/2010/main" xmlns="" val="471760015"/>
              </p:ext>
            </p:extLst>
          </p:nvPr>
        </p:nvGraphicFramePr>
        <p:xfrm>
          <a:off x="-70338" y="3596053"/>
          <a:ext cx="7924798" cy="3534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19533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xmlns="" id="{B2F90A37-566B-FC1F-1D29-AD26DAAEED25}"/>
              </a:ext>
            </a:extLst>
          </p:cNvPr>
          <p:cNvGraphicFramePr>
            <a:graphicFrameLocks noGrp="1"/>
          </p:cNvGraphicFramePr>
          <p:nvPr>
            <p:extLst>
              <p:ext uri="{D42A27DB-BD31-4B8C-83A1-F6EECF244321}">
                <p14:modId xmlns:p14="http://schemas.microsoft.com/office/powerpoint/2010/main" xmlns="" val="47057745"/>
              </p:ext>
            </p:extLst>
          </p:nvPr>
        </p:nvGraphicFramePr>
        <p:xfrm>
          <a:off x="0" y="2590800"/>
          <a:ext cx="9144000" cy="2775676"/>
        </p:xfrm>
        <a:graphic>
          <a:graphicData uri="http://schemas.openxmlformats.org/drawingml/2006/table">
            <a:tbl>
              <a:tblPr/>
              <a:tblGrid>
                <a:gridCol w="2701638">
                  <a:extLst>
                    <a:ext uri="{9D8B030D-6E8A-4147-A177-3AD203B41FA5}">
                      <a16:colId xmlns:a16="http://schemas.microsoft.com/office/drawing/2014/main" xmlns="" val="2312916056"/>
                    </a:ext>
                  </a:extLst>
                </a:gridCol>
                <a:gridCol w="2701638">
                  <a:extLst>
                    <a:ext uri="{9D8B030D-6E8A-4147-A177-3AD203B41FA5}">
                      <a16:colId xmlns:a16="http://schemas.microsoft.com/office/drawing/2014/main" xmlns="" val="2193481293"/>
                    </a:ext>
                  </a:extLst>
                </a:gridCol>
                <a:gridCol w="3740724">
                  <a:extLst>
                    <a:ext uri="{9D8B030D-6E8A-4147-A177-3AD203B41FA5}">
                      <a16:colId xmlns:a16="http://schemas.microsoft.com/office/drawing/2014/main" xmlns="" val="3632852035"/>
                    </a:ext>
                  </a:extLst>
                </a:gridCol>
              </a:tblGrid>
              <a:tr h="242105">
                <a:tc>
                  <a:txBody>
                    <a:bodyPr/>
                    <a:lstStyle/>
                    <a:p>
                      <a:r>
                        <a:rPr lang="en-US" sz="2000" b="1" dirty="0">
                          <a:effectLst/>
                          <a:latin typeface="Times New Roman" panose="02020603050405020304" pitchFamily="18" charset="0"/>
                          <a:cs typeface="Times New Roman" panose="02020603050405020304" pitchFamily="18" charset="0"/>
                        </a:rPr>
                        <a:t>Synthesis methods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Disadvantages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33285094"/>
                  </a:ext>
                </a:extLst>
              </a:tr>
              <a:tr h="2058018">
                <a:tc>
                  <a:txBody>
                    <a:bodyPr/>
                    <a:lstStyle/>
                    <a:p>
                      <a:pPr algn="l"/>
                      <a:r>
                        <a:rPr lang="en-US" sz="2000" b="1" dirty="0">
                          <a:effectLst/>
                          <a:latin typeface="Times New Roman" panose="02020603050405020304" pitchFamily="18" charset="0"/>
                          <a:cs typeface="Times New Roman" panose="02020603050405020304" pitchFamily="18" charset="0"/>
                        </a:rPr>
                        <a:t>Electrochemical synthesis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Continuous synthesis process and can produce higher solids content compared to batch reactions.</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Can be used as an industrial method to synthesis MOFs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MOFs growth by anodic oxidation is possible only when continuous electrical contact of the complete metallic pattern to the power source is guaranteed.</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96621422"/>
                  </a:ext>
                </a:extLst>
              </a:tr>
            </a:tbl>
          </a:graphicData>
        </a:graphic>
      </p:graphicFrame>
      <p:sp>
        <p:nvSpPr>
          <p:cNvPr id="7" name="Rectangle 6">
            <a:extLst>
              <a:ext uri="{FF2B5EF4-FFF2-40B4-BE49-F238E27FC236}">
                <a16:creationId xmlns:a16="http://schemas.microsoft.com/office/drawing/2014/main" xmlns="" id="{2E610C53-9925-2616-25DC-9744817421F5}"/>
              </a:ext>
            </a:extLst>
          </p:cNvPr>
          <p:cNvSpPr/>
          <p:nvPr/>
        </p:nvSpPr>
        <p:spPr>
          <a:xfrm>
            <a:off x="1219200" y="-13447"/>
            <a:ext cx="7571303"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Advantages and disadvantages of MOFs synthesis methods.</a:t>
            </a:r>
          </a:p>
        </p:txBody>
      </p:sp>
    </p:spTree>
    <p:extLst>
      <p:ext uri="{BB962C8B-B14F-4D97-AF65-F5344CB8AC3E}">
        <p14:creationId xmlns:p14="http://schemas.microsoft.com/office/powerpoint/2010/main" xmlns="" val="3277620020"/>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xmlns="" id="{B2F90A37-566B-FC1F-1D29-AD26DAAEED25}"/>
              </a:ext>
            </a:extLst>
          </p:cNvPr>
          <p:cNvGraphicFramePr>
            <a:graphicFrameLocks noGrp="1"/>
          </p:cNvGraphicFramePr>
          <p:nvPr>
            <p:extLst>
              <p:ext uri="{D42A27DB-BD31-4B8C-83A1-F6EECF244321}">
                <p14:modId xmlns:p14="http://schemas.microsoft.com/office/powerpoint/2010/main" xmlns="" val="1773656252"/>
              </p:ext>
            </p:extLst>
          </p:nvPr>
        </p:nvGraphicFramePr>
        <p:xfrm>
          <a:off x="0" y="2438400"/>
          <a:ext cx="9144000" cy="3385276"/>
        </p:xfrm>
        <a:graphic>
          <a:graphicData uri="http://schemas.openxmlformats.org/drawingml/2006/table">
            <a:tbl>
              <a:tblPr/>
              <a:tblGrid>
                <a:gridCol w="1981200">
                  <a:extLst>
                    <a:ext uri="{9D8B030D-6E8A-4147-A177-3AD203B41FA5}">
                      <a16:colId xmlns:a16="http://schemas.microsoft.com/office/drawing/2014/main" xmlns="" val="2312916056"/>
                    </a:ext>
                  </a:extLst>
                </a:gridCol>
                <a:gridCol w="3422076">
                  <a:extLst>
                    <a:ext uri="{9D8B030D-6E8A-4147-A177-3AD203B41FA5}">
                      <a16:colId xmlns:a16="http://schemas.microsoft.com/office/drawing/2014/main" xmlns="" val="2193481293"/>
                    </a:ext>
                  </a:extLst>
                </a:gridCol>
                <a:gridCol w="3740724">
                  <a:extLst>
                    <a:ext uri="{9D8B030D-6E8A-4147-A177-3AD203B41FA5}">
                      <a16:colId xmlns:a16="http://schemas.microsoft.com/office/drawing/2014/main" xmlns="" val="3632852035"/>
                    </a:ext>
                  </a:extLst>
                </a:gridCol>
              </a:tblGrid>
              <a:tr h="242105">
                <a:tc>
                  <a:txBody>
                    <a:bodyPr/>
                    <a:lstStyle/>
                    <a:p>
                      <a:r>
                        <a:rPr lang="en-US" sz="2000" b="1" dirty="0">
                          <a:effectLst/>
                          <a:latin typeface="Times New Roman" panose="02020603050405020304" pitchFamily="18" charset="0"/>
                          <a:cs typeface="Times New Roman" panose="02020603050405020304" pitchFamily="18" charset="0"/>
                        </a:rPr>
                        <a:t>Synthesis methods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Disadvantages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33285094"/>
                  </a:ext>
                </a:extLst>
              </a:tr>
              <a:tr h="120542">
                <a:tc>
                  <a:txBody>
                    <a:bodyPr/>
                    <a:lstStyle/>
                    <a:p>
                      <a:pPr algn="l"/>
                      <a:r>
                        <a:rPr lang="en-US" sz="2000" b="1" dirty="0" err="1">
                          <a:effectLst/>
                          <a:latin typeface="Times New Roman" panose="02020603050405020304" pitchFamily="18" charset="0"/>
                          <a:cs typeface="Times New Roman" panose="02020603050405020304" pitchFamily="18" charset="0"/>
                        </a:rPr>
                        <a:t>Mechnochemical</a:t>
                      </a:r>
                      <a:r>
                        <a:rPr lang="en-US" sz="2000" b="1" dirty="0">
                          <a:effectLst/>
                          <a:latin typeface="Times New Roman" panose="02020603050405020304" pitchFamily="18" charset="0"/>
                          <a:cs typeface="Times New Roman" panose="02020603050405020304" pitchFamily="18" charset="0"/>
                        </a:rPr>
                        <a:t> synthesis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 Rapid synthesis (30–60 min) on multigram scale</a:t>
                      </a:r>
                    </a:p>
                    <a:p>
                      <a:pPr algn="l"/>
                      <a:r>
                        <a:rPr lang="en-US" sz="2000" b="1" dirty="0">
                          <a:effectLst/>
                          <a:latin typeface="Times New Roman" panose="02020603050405020304" pitchFamily="18" charset="0"/>
                          <a:cs typeface="Times New Roman" panose="02020603050405020304" pitchFamily="18" charset="0"/>
                        </a:rPr>
                        <a:t>• Quantitative yields when using metal salts as precursors</a:t>
                      </a:r>
                    </a:p>
                    <a:p>
                      <a:pPr algn="l"/>
                      <a:r>
                        <a:rPr lang="en-US" sz="2000" b="1" dirty="0">
                          <a:effectLst/>
                          <a:latin typeface="Times New Roman" panose="02020603050405020304" pitchFamily="18" charset="0"/>
                          <a:cs typeface="Times New Roman" panose="02020603050405020304" pitchFamily="18" charset="0"/>
                        </a:rPr>
                        <a:t>• No reagent excess</a:t>
                      </a:r>
                    </a:p>
                    <a:p>
                      <a:pPr algn="l"/>
                      <a:r>
                        <a:rPr lang="en-US" sz="2000" b="1" dirty="0">
                          <a:effectLst/>
                          <a:latin typeface="Times New Roman" panose="02020603050405020304" pitchFamily="18" charset="0"/>
                          <a:cs typeface="Times New Roman" panose="02020603050405020304" pitchFamily="18" charset="0"/>
                        </a:rPr>
                        <a:t>• No solvent waste</a:t>
                      </a:r>
                    </a:p>
                    <a:p>
                      <a:pPr algn="l"/>
                      <a:r>
                        <a:rPr lang="en-US" sz="2000" b="1" dirty="0">
                          <a:effectLst/>
                          <a:latin typeface="Times New Roman" panose="02020603050405020304" pitchFamily="18" charset="0"/>
                          <a:cs typeface="Times New Roman" panose="02020603050405020304" pitchFamily="18" charset="0"/>
                        </a:rPr>
                        <a:t>• Allows access to products and reactants sensitive to heat or solvents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 Structural characterization requires PXRD coupled with other techniques (e.g., solid-state NMR, thermal analysis, infrared spectroscopy)</a:t>
                      </a:r>
                    </a:p>
                    <a:p>
                      <a:pPr algn="l"/>
                      <a:r>
                        <a:rPr lang="en-US" sz="2000" b="1" dirty="0">
                          <a:effectLst/>
                          <a:latin typeface="Times New Roman" panose="02020603050405020304" pitchFamily="18" charset="0"/>
                          <a:cs typeface="Times New Roman" panose="02020603050405020304" pitchFamily="18" charset="0"/>
                        </a:rPr>
                        <a:t>• Neat milling may lead to unwanted product amorphization</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96621422"/>
                  </a:ext>
                </a:extLst>
              </a:tr>
            </a:tbl>
          </a:graphicData>
        </a:graphic>
      </p:graphicFrame>
      <p:sp>
        <p:nvSpPr>
          <p:cNvPr id="7" name="Rectangle 6">
            <a:extLst>
              <a:ext uri="{FF2B5EF4-FFF2-40B4-BE49-F238E27FC236}">
                <a16:creationId xmlns:a16="http://schemas.microsoft.com/office/drawing/2014/main" xmlns="" id="{2E610C53-9925-2616-25DC-9744817421F5}"/>
              </a:ext>
            </a:extLst>
          </p:cNvPr>
          <p:cNvSpPr/>
          <p:nvPr/>
        </p:nvSpPr>
        <p:spPr>
          <a:xfrm>
            <a:off x="1219200" y="-13447"/>
            <a:ext cx="7571303"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Advantages and disadvantages of MOFs synthesis methods.</a:t>
            </a:r>
          </a:p>
        </p:txBody>
      </p:sp>
    </p:spTree>
    <p:extLst>
      <p:ext uri="{BB962C8B-B14F-4D97-AF65-F5344CB8AC3E}">
        <p14:creationId xmlns:p14="http://schemas.microsoft.com/office/powerpoint/2010/main" xmlns="" val="349435945"/>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xmlns="" id="{B2F90A37-566B-FC1F-1D29-AD26DAAEED25}"/>
              </a:ext>
            </a:extLst>
          </p:cNvPr>
          <p:cNvGraphicFramePr>
            <a:graphicFrameLocks noGrp="1"/>
          </p:cNvGraphicFramePr>
          <p:nvPr>
            <p:extLst>
              <p:ext uri="{D42A27DB-BD31-4B8C-83A1-F6EECF244321}">
                <p14:modId xmlns:p14="http://schemas.microsoft.com/office/powerpoint/2010/main" xmlns="" val="3640275874"/>
              </p:ext>
            </p:extLst>
          </p:nvPr>
        </p:nvGraphicFramePr>
        <p:xfrm>
          <a:off x="0" y="2676200"/>
          <a:ext cx="9144000" cy="1861276"/>
        </p:xfrm>
        <a:graphic>
          <a:graphicData uri="http://schemas.openxmlformats.org/drawingml/2006/table">
            <a:tbl>
              <a:tblPr/>
              <a:tblGrid>
                <a:gridCol w="2590800">
                  <a:extLst>
                    <a:ext uri="{9D8B030D-6E8A-4147-A177-3AD203B41FA5}">
                      <a16:colId xmlns:a16="http://schemas.microsoft.com/office/drawing/2014/main" xmlns="" val="2312916056"/>
                    </a:ext>
                  </a:extLst>
                </a:gridCol>
                <a:gridCol w="2812476">
                  <a:extLst>
                    <a:ext uri="{9D8B030D-6E8A-4147-A177-3AD203B41FA5}">
                      <a16:colId xmlns:a16="http://schemas.microsoft.com/office/drawing/2014/main" xmlns="" val="2193481293"/>
                    </a:ext>
                  </a:extLst>
                </a:gridCol>
                <a:gridCol w="3740724">
                  <a:extLst>
                    <a:ext uri="{9D8B030D-6E8A-4147-A177-3AD203B41FA5}">
                      <a16:colId xmlns:a16="http://schemas.microsoft.com/office/drawing/2014/main" xmlns="" val="3632852035"/>
                    </a:ext>
                  </a:extLst>
                </a:gridCol>
              </a:tblGrid>
              <a:tr h="242105">
                <a:tc>
                  <a:txBody>
                    <a:bodyPr/>
                    <a:lstStyle/>
                    <a:p>
                      <a:r>
                        <a:rPr lang="en-US" sz="2000" b="1" dirty="0">
                          <a:effectLst/>
                          <a:latin typeface="Times New Roman" panose="02020603050405020304" pitchFamily="18" charset="0"/>
                          <a:cs typeface="Times New Roman" panose="02020603050405020304" pitchFamily="18" charset="0"/>
                        </a:rPr>
                        <a:t>Synthesis methods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effectLst/>
                          <a:latin typeface="Times New Roman" panose="02020603050405020304" pitchFamily="18" charset="0"/>
                          <a:cs typeface="Times New Roman" panose="02020603050405020304" pitchFamily="18" charset="0"/>
                        </a:rPr>
                        <a:t>Disadvantages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33285094"/>
                  </a:ext>
                </a:extLst>
              </a:tr>
              <a:tr h="1105637">
                <a:tc>
                  <a:txBody>
                    <a:bodyPr/>
                    <a:lstStyle/>
                    <a:p>
                      <a:pPr algn="l"/>
                      <a:r>
                        <a:rPr lang="en-US" sz="2000" b="1" dirty="0" err="1">
                          <a:effectLst/>
                          <a:latin typeface="Times New Roman" panose="02020603050405020304" pitchFamily="18" charset="0"/>
                          <a:cs typeface="Times New Roman" panose="02020603050405020304" pitchFamily="18" charset="0"/>
                        </a:rPr>
                        <a:t>Sonochemical</a:t>
                      </a:r>
                      <a:r>
                        <a:rPr lang="en-US" sz="2000" b="1" dirty="0">
                          <a:effectLst/>
                          <a:latin typeface="Times New Roman" panose="02020603050405020304" pitchFamily="18" charset="0"/>
                          <a:cs typeface="Times New Roman" panose="02020603050405020304" pitchFamily="18" charset="0"/>
                        </a:rPr>
                        <a:t> synthesis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Fast, environmentally friendly, energy-efficient, room temperature method, nanocrystalline particles synthesis</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1" dirty="0">
                          <a:effectLst/>
                          <a:latin typeface="Times New Roman" panose="02020603050405020304" pitchFamily="18" charset="0"/>
                          <a:cs typeface="Times New Roman" panose="02020603050405020304" pitchFamily="18" charset="0"/>
                        </a:rPr>
                        <a:t>Sometimes the temperature of the synthesis near the reactive mixture area cannot be controlled even though it is a room temperature synthesis method.</a:t>
                      </a:r>
                    </a:p>
                  </a:txBody>
                  <a:tcPr marL="8119" marR="8119" marT="8119" marB="8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99819793"/>
                  </a:ext>
                </a:extLst>
              </a:tr>
            </a:tbl>
          </a:graphicData>
        </a:graphic>
      </p:graphicFrame>
      <p:sp>
        <p:nvSpPr>
          <p:cNvPr id="7" name="Rectangle 6">
            <a:extLst>
              <a:ext uri="{FF2B5EF4-FFF2-40B4-BE49-F238E27FC236}">
                <a16:creationId xmlns:a16="http://schemas.microsoft.com/office/drawing/2014/main" xmlns="" id="{2E610C53-9925-2616-25DC-9744817421F5}"/>
              </a:ext>
            </a:extLst>
          </p:cNvPr>
          <p:cNvSpPr/>
          <p:nvPr/>
        </p:nvSpPr>
        <p:spPr>
          <a:xfrm>
            <a:off x="1219200" y="-13447"/>
            <a:ext cx="7571303"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Advantages and disadvantages of MOFs synthesis methods.</a:t>
            </a:r>
          </a:p>
        </p:txBody>
      </p:sp>
    </p:spTree>
    <p:extLst>
      <p:ext uri="{BB962C8B-B14F-4D97-AF65-F5344CB8AC3E}">
        <p14:creationId xmlns:p14="http://schemas.microsoft.com/office/powerpoint/2010/main" xmlns="" val="3388918148"/>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Conclusion</a:t>
            </a:r>
          </a:p>
        </p:txBody>
      </p:sp>
      <p:sp>
        <p:nvSpPr>
          <p:cNvPr id="8" name="TextBox 7">
            <a:extLst>
              <a:ext uri="{FF2B5EF4-FFF2-40B4-BE49-F238E27FC236}">
                <a16:creationId xmlns:a16="http://schemas.microsoft.com/office/drawing/2014/main" xmlns="" id="{6273CB21-7E3A-C8C0-7E1F-5E43736E0CB5}"/>
              </a:ext>
            </a:extLst>
          </p:cNvPr>
          <p:cNvSpPr txBox="1"/>
          <p:nvPr/>
        </p:nvSpPr>
        <p:spPr>
          <a:xfrm>
            <a:off x="-10444" y="2438400"/>
            <a:ext cx="9154444" cy="3170099"/>
          </a:xfrm>
          <a:prstGeom prst="rect">
            <a:avLst/>
          </a:prstGeom>
          <a:noFill/>
        </p:spPr>
        <p:txBody>
          <a:bodyPr wrap="square">
            <a:spAutoFit/>
          </a:bodyPr>
          <a:lstStyle/>
          <a:p>
            <a:pPr marL="342900" indent="-342900">
              <a:buFont typeface="Wingdings" panose="05000000000000000000" pitchFamily="2" charset="2"/>
              <a:buChar char="q"/>
            </a:pPr>
            <a:r>
              <a:rPr lang="en-US" sz="2500" b="1" dirty="0">
                <a:latin typeface="Times New Roman" panose="02020603050405020304" pitchFamily="18" charset="0"/>
                <a:cs typeface="Times New Roman" panose="02020603050405020304" pitchFamily="18" charset="0"/>
              </a:rPr>
              <a:t>Different synthesis methods have been utilized to prepare MOFs at faster rates as well as in bulk quantities, and the reasonable choice of SBUs and ligands makes it possible to design topologically new compounds.</a:t>
            </a:r>
          </a:p>
          <a:p>
            <a:endParaRPr lang="en-US" sz="25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500" b="1" dirty="0">
                <a:latin typeface="Times New Roman" panose="02020603050405020304" pitchFamily="18" charset="0"/>
                <a:cs typeface="Times New Roman" panose="02020603050405020304" pitchFamily="18" charset="0"/>
              </a:rPr>
              <a:t>Since it is possible to tune pore size and functionality inside the cavities of MOFs, these unique aspects should enable porous MOFs as useful materials for diverse applications.</a:t>
            </a:r>
          </a:p>
        </p:txBody>
      </p:sp>
    </p:spTree>
    <p:extLst>
      <p:ext uri="{BB962C8B-B14F-4D97-AF65-F5344CB8AC3E}">
        <p14:creationId xmlns:p14="http://schemas.microsoft.com/office/powerpoint/2010/main" xmlns="" val="14843661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4" name="Rectangle 3">
            <a:extLst>
              <a:ext uri="{FF2B5EF4-FFF2-40B4-BE49-F238E27FC236}">
                <a16:creationId xmlns:a16="http://schemas.microsoft.com/office/drawing/2014/main" xmlns="" id="{1F577D52-0AAB-458E-91FA-9C005A7A718B}"/>
              </a:ext>
            </a:extLst>
          </p:cNvPr>
          <p:cNvSpPr/>
          <p:nvPr/>
        </p:nvSpPr>
        <p:spPr>
          <a:xfrm>
            <a:off x="266701" y="2733289"/>
            <a:ext cx="8610598" cy="3046988"/>
          </a:xfrm>
          <a:prstGeom prst="rect">
            <a:avLst/>
          </a:prstGeom>
        </p:spPr>
        <p:txBody>
          <a:bodyPr wrap="square">
            <a:spAutoFit/>
          </a:bodyPr>
          <a:lstStyle/>
          <a:p>
            <a:pPr algn="ctr"/>
            <a:r>
              <a:rPr lang="en-US" sz="9600" b="1" dirty="0">
                <a:solidFill>
                  <a:srgbClr val="FF0000"/>
                </a:solidFill>
              </a:rPr>
              <a:t>Thanks </a:t>
            </a:r>
          </a:p>
          <a:p>
            <a:pPr algn="ctr"/>
            <a:endParaRPr lang="en-US" sz="9600" b="1" dirty="0">
              <a:solidFill>
                <a:srgbClr val="FF0000"/>
              </a:solidFill>
            </a:endParaRPr>
          </a:p>
        </p:txBody>
      </p:sp>
    </p:spTree>
    <p:extLst>
      <p:ext uri="{BB962C8B-B14F-4D97-AF65-F5344CB8AC3E}">
        <p14:creationId xmlns:p14="http://schemas.microsoft.com/office/powerpoint/2010/main" xmlns="" val="216094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Introduction</a:t>
            </a:r>
            <a:endParaRPr lang="en-US" sz="3500" dirty="0"/>
          </a:p>
        </p:txBody>
      </p:sp>
      <p:pic>
        <p:nvPicPr>
          <p:cNvPr id="3" name="Picture 2">
            <a:extLst>
              <a:ext uri="{FF2B5EF4-FFF2-40B4-BE49-F238E27FC236}">
                <a16:creationId xmlns:a16="http://schemas.microsoft.com/office/drawing/2014/main" xmlns="" id="{86D28A64-FDC1-DD1F-40FA-A72996C60A3A}"/>
              </a:ext>
            </a:extLst>
          </p:cNvPr>
          <p:cNvPicPr>
            <a:picLocks noChangeAspect="1"/>
          </p:cNvPicPr>
          <p:nvPr/>
        </p:nvPicPr>
        <p:blipFill>
          <a:blip r:embed="rId3"/>
          <a:stretch>
            <a:fillRect/>
          </a:stretch>
        </p:blipFill>
        <p:spPr>
          <a:xfrm>
            <a:off x="576261" y="1524000"/>
            <a:ext cx="8067675" cy="4314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xmlns="" id="{C16BE968-4350-60BB-E928-89D46793788A}"/>
              </a:ext>
            </a:extLst>
          </p:cNvPr>
          <p:cNvSpPr txBox="1"/>
          <p:nvPr/>
        </p:nvSpPr>
        <p:spPr>
          <a:xfrm>
            <a:off x="576261" y="5976543"/>
            <a:ext cx="82296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Porous materials could be classified according to their pore size and their components</a:t>
            </a:r>
          </a:p>
        </p:txBody>
      </p:sp>
    </p:spTree>
    <p:extLst>
      <p:ext uri="{BB962C8B-B14F-4D97-AF65-F5344CB8AC3E}">
        <p14:creationId xmlns:p14="http://schemas.microsoft.com/office/powerpoint/2010/main" xmlns="" val="155503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itle 5">
            <a:extLst>
              <a:ext uri="{FF2B5EF4-FFF2-40B4-BE49-F238E27FC236}">
                <a16:creationId xmlns:a16="http://schemas.microsoft.com/office/drawing/2014/main" xmlns="" id="{D27A3640-C097-5289-77DC-4C54B84E4349}"/>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Introduction</a:t>
            </a:r>
            <a:endParaRPr lang="en-US" sz="3500" dirty="0">
              <a:latin typeface="Times New Roman" panose="02020603050405020304" pitchFamily="18" charset="0"/>
              <a:cs typeface="Times New Roman" panose="02020603050405020304" pitchFamily="18" charset="0"/>
            </a:endParaRPr>
          </a:p>
        </p:txBody>
      </p:sp>
      <p:sp>
        <p:nvSpPr>
          <p:cNvPr id="4" name="Freeform: Shape 3">
            <a:extLst>
              <a:ext uri="{FF2B5EF4-FFF2-40B4-BE49-F238E27FC236}">
                <a16:creationId xmlns:a16="http://schemas.microsoft.com/office/drawing/2014/main" xmlns="" id="{8E533781-B9BA-4D46-BEE2-F3CAAEBC79A6}"/>
              </a:ext>
            </a:extLst>
          </p:cNvPr>
          <p:cNvSpPr/>
          <p:nvPr/>
        </p:nvSpPr>
        <p:spPr>
          <a:xfrm>
            <a:off x="3528736" y="3603091"/>
            <a:ext cx="2058450" cy="1869324"/>
          </a:xfrm>
          <a:custGeom>
            <a:avLst/>
            <a:gdLst>
              <a:gd name="connsiteX0" fmla="*/ 0 w 2058450"/>
              <a:gd name="connsiteY0" fmla="*/ 934662 h 1869324"/>
              <a:gd name="connsiteX1" fmla="*/ 1029225 w 2058450"/>
              <a:gd name="connsiteY1" fmla="*/ 0 h 1869324"/>
              <a:gd name="connsiteX2" fmla="*/ 2058450 w 2058450"/>
              <a:gd name="connsiteY2" fmla="*/ 934662 h 1869324"/>
              <a:gd name="connsiteX3" fmla="*/ 1029225 w 2058450"/>
              <a:gd name="connsiteY3" fmla="*/ 1869324 h 1869324"/>
              <a:gd name="connsiteX4" fmla="*/ 0 w 2058450"/>
              <a:gd name="connsiteY4" fmla="*/ 934662 h 186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450" h="1869324">
                <a:moveTo>
                  <a:pt x="0" y="934662"/>
                </a:moveTo>
                <a:cubicBezTo>
                  <a:pt x="0" y="418462"/>
                  <a:pt x="460800" y="0"/>
                  <a:pt x="1029225" y="0"/>
                </a:cubicBezTo>
                <a:cubicBezTo>
                  <a:pt x="1597650" y="0"/>
                  <a:pt x="2058450" y="418462"/>
                  <a:pt x="2058450" y="934662"/>
                </a:cubicBezTo>
                <a:cubicBezTo>
                  <a:pt x="2058450" y="1450862"/>
                  <a:pt x="1597650" y="1869324"/>
                  <a:pt x="1029225" y="1869324"/>
                </a:cubicBezTo>
                <a:cubicBezTo>
                  <a:pt x="460800" y="1869324"/>
                  <a:pt x="0" y="1450862"/>
                  <a:pt x="0" y="934662"/>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30663" tIns="302966" rIns="330663" bIns="302966"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Times New Roman" panose="02020603050405020304" pitchFamily="18" charset="0"/>
                <a:cs typeface="Times New Roman" panose="02020603050405020304" pitchFamily="18" charset="0"/>
              </a:rPr>
              <a:t>Nonporous</a:t>
            </a:r>
          </a:p>
        </p:txBody>
      </p:sp>
      <p:sp>
        <p:nvSpPr>
          <p:cNvPr id="5" name="Freeform: Shape 4">
            <a:extLst>
              <a:ext uri="{FF2B5EF4-FFF2-40B4-BE49-F238E27FC236}">
                <a16:creationId xmlns:a16="http://schemas.microsoft.com/office/drawing/2014/main" xmlns="" id="{97AE4C79-1CDC-7A1A-A182-0086CA67DC98}"/>
              </a:ext>
            </a:extLst>
          </p:cNvPr>
          <p:cNvSpPr/>
          <p:nvPr/>
        </p:nvSpPr>
        <p:spPr>
          <a:xfrm rot="16200000">
            <a:off x="4399185" y="3022536"/>
            <a:ext cx="317551" cy="579931"/>
          </a:xfrm>
          <a:custGeom>
            <a:avLst/>
            <a:gdLst>
              <a:gd name="connsiteX0" fmla="*/ 0 w 317551"/>
              <a:gd name="connsiteY0" fmla="*/ 115986 h 579931"/>
              <a:gd name="connsiteX1" fmla="*/ 158776 w 317551"/>
              <a:gd name="connsiteY1" fmla="*/ 115986 h 579931"/>
              <a:gd name="connsiteX2" fmla="*/ 158776 w 317551"/>
              <a:gd name="connsiteY2" fmla="*/ 0 h 579931"/>
              <a:gd name="connsiteX3" fmla="*/ 317551 w 317551"/>
              <a:gd name="connsiteY3" fmla="*/ 289966 h 579931"/>
              <a:gd name="connsiteX4" fmla="*/ 158776 w 317551"/>
              <a:gd name="connsiteY4" fmla="*/ 579931 h 579931"/>
              <a:gd name="connsiteX5" fmla="*/ 158776 w 317551"/>
              <a:gd name="connsiteY5" fmla="*/ 463945 h 579931"/>
              <a:gd name="connsiteX6" fmla="*/ 0 w 317551"/>
              <a:gd name="connsiteY6" fmla="*/ 463945 h 579931"/>
              <a:gd name="connsiteX7" fmla="*/ 0 w 317551"/>
              <a:gd name="connsiteY7" fmla="*/ 115986 h 57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51" h="579931">
                <a:moveTo>
                  <a:pt x="0" y="115986"/>
                </a:moveTo>
                <a:lnTo>
                  <a:pt x="158776" y="115986"/>
                </a:lnTo>
                <a:lnTo>
                  <a:pt x="158776" y="0"/>
                </a:lnTo>
                <a:lnTo>
                  <a:pt x="317551" y="289966"/>
                </a:lnTo>
                <a:lnTo>
                  <a:pt x="158776" y="579931"/>
                </a:lnTo>
                <a:lnTo>
                  <a:pt x="158776" y="463945"/>
                </a:lnTo>
                <a:lnTo>
                  <a:pt x="0" y="463945"/>
                </a:lnTo>
                <a:lnTo>
                  <a:pt x="0" y="115986"/>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2" tIns="115986" rIns="95266" bIns="115985"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xmlns="" id="{D8A19AE8-F9F5-70EA-C266-CC3BB69A1AFA}"/>
              </a:ext>
            </a:extLst>
          </p:cNvPr>
          <p:cNvSpPr/>
          <p:nvPr/>
        </p:nvSpPr>
        <p:spPr>
          <a:xfrm>
            <a:off x="3705120" y="1298256"/>
            <a:ext cx="1705681" cy="1705681"/>
          </a:xfrm>
          <a:custGeom>
            <a:avLst/>
            <a:gdLst>
              <a:gd name="connsiteX0" fmla="*/ 0 w 1705681"/>
              <a:gd name="connsiteY0" fmla="*/ 852841 h 1705681"/>
              <a:gd name="connsiteX1" fmla="*/ 852841 w 1705681"/>
              <a:gd name="connsiteY1" fmla="*/ 0 h 1705681"/>
              <a:gd name="connsiteX2" fmla="*/ 1705682 w 1705681"/>
              <a:gd name="connsiteY2" fmla="*/ 852841 h 1705681"/>
              <a:gd name="connsiteX3" fmla="*/ 852841 w 1705681"/>
              <a:gd name="connsiteY3" fmla="*/ 1705682 h 1705681"/>
              <a:gd name="connsiteX4" fmla="*/ 0 w 1705681"/>
              <a:gd name="connsiteY4" fmla="*/ 852841 h 170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681" h="1705681">
                <a:moveTo>
                  <a:pt x="0" y="852841"/>
                </a:moveTo>
                <a:cubicBezTo>
                  <a:pt x="0" y="381830"/>
                  <a:pt x="381830" y="0"/>
                  <a:pt x="852841" y="0"/>
                </a:cubicBezTo>
                <a:cubicBezTo>
                  <a:pt x="1323852" y="0"/>
                  <a:pt x="1705682" y="381830"/>
                  <a:pt x="1705682" y="852841"/>
                </a:cubicBezTo>
                <a:cubicBezTo>
                  <a:pt x="1705682" y="1323852"/>
                  <a:pt x="1323852" y="1705682"/>
                  <a:pt x="852841" y="1705682"/>
                </a:cubicBezTo>
                <a:cubicBezTo>
                  <a:pt x="381830" y="1705682"/>
                  <a:pt x="0" y="1323852"/>
                  <a:pt x="0" y="852841"/>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272651" tIns="272651" rIns="272651" bIns="27265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MOFs</a:t>
            </a:r>
          </a:p>
        </p:txBody>
      </p:sp>
      <p:sp>
        <p:nvSpPr>
          <p:cNvPr id="8" name="Freeform: Shape 7">
            <a:extLst>
              <a:ext uri="{FF2B5EF4-FFF2-40B4-BE49-F238E27FC236}">
                <a16:creationId xmlns:a16="http://schemas.microsoft.com/office/drawing/2014/main" xmlns="" id="{FFCD92C9-8435-FDDA-1309-6F09D9E68820}"/>
              </a:ext>
            </a:extLst>
          </p:cNvPr>
          <p:cNvSpPr/>
          <p:nvPr/>
        </p:nvSpPr>
        <p:spPr>
          <a:xfrm rot="1800000">
            <a:off x="5508816" y="4877990"/>
            <a:ext cx="281374" cy="579931"/>
          </a:xfrm>
          <a:custGeom>
            <a:avLst/>
            <a:gdLst>
              <a:gd name="connsiteX0" fmla="*/ 0 w 281374"/>
              <a:gd name="connsiteY0" fmla="*/ 115986 h 579931"/>
              <a:gd name="connsiteX1" fmla="*/ 140687 w 281374"/>
              <a:gd name="connsiteY1" fmla="*/ 115986 h 579931"/>
              <a:gd name="connsiteX2" fmla="*/ 140687 w 281374"/>
              <a:gd name="connsiteY2" fmla="*/ 0 h 579931"/>
              <a:gd name="connsiteX3" fmla="*/ 281374 w 281374"/>
              <a:gd name="connsiteY3" fmla="*/ 289966 h 579931"/>
              <a:gd name="connsiteX4" fmla="*/ 140687 w 281374"/>
              <a:gd name="connsiteY4" fmla="*/ 579931 h 579931"/>
              <a:gd name="connsiteX5" fmla="*/ 140687 w 281374"/>
              <a:gd name="connsiteY5" fmla="*/ 463945 h 579931"/>
              <a:gd name="connsiteX6" fmla="*/ 0 w 281374"/>
              <a:gd name="connsiteY6" fmla="*/ 463945 h 579931"/>
              <a:gd name="connsiteX7" fmla="*/ 0 w 281374"/>
              <a:gd name="connsiteY7" fmla="*/ 115986 h 57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74" h="579931">
                <a:moveTo>
                  <a:pt x="0" y="115986"/>
                </a:moveTo>
                <a:lnTo>
                  <a:pt x="140687" y="115986"/>
                </a:lnTo>
                <a:lnTo>
                  <a:pt x="140687" y="0"/>
                </a:lnTo>
                <a:lnTo>
                  <a:pt x="281374" y="289966"/>
                </a:lnTo>
                <a:lnTo>
                  <a:pt x="140687" y="579931"/>
                </a:lnTo>
                <a:lnTo>
                  <a:pt x="140687" y="463945"/>
                </a:lnTo>
                <a:lnTo>
                  <a:pt x="0" y="463945"/>
                </a:lnTo>
                <a:lnTo>
                  <a:pt x="0" y="115986"/>
                </a:lnTo>
                <a:close/>
              </a:path>
            </a:pathLst>
          </a:custGeom>
        </p:spPr>
        <p:style>
          <a:lnRef idx="0">
            <a:schemeClr val="lt1">
              <a:hueOff val="0"/>
              <a:satOff val="0"/>
              <a:lumOff val="0"/>
              <a:alphaOff val="0"/>
            </a:schemeClr>
          </a:lnRef>
          <a:fillRef idx="3">
            <a:schemeClr val="accent5">
              <a:hueOff val="-4966938"/>
              <a:satOff val="19906"/>
              <a:lumOff val="4314"/>
              <a:alphaOff val="0"/>
            </a:schemeClr>
          </a:fillRef>
          <a:effectRef idx="3">
            <a:schemeClr val="accent5">
              <a:hueOff val="-4966938"/>
              <a:satOff val="19906"/>
              <a:lumOff val="4314"/>
              <a:alphaOff val="0"/>
            </a:schemeClr>
          </a:effectRef>
          <a:fontRef idx="minor">
            <a:schemeClr val="lt1"/>
          </a:fontRef>
        </p:style>
        <p:txBody>
          <a:bodyPr spcFirstLastPara="0" vert="horz" wrap="square" lIns="0" tIns="115985" rIns="84411" bIns="115986"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xmlns="" id="{DFA1D0C8-05AE-D1BA-26A2-6BA303F3DAEA}"/>
              </a:ext>
            </a:extLst>
          </p:cNvPr>
          <p:cNvSpPr/>
          <p:nvPr/>
        </p:nvSpPr>
        <p:spPr>
          <a:xfrm>
            <a:off x="5772025" y="4878241"/>
            <a:ext cx="1705681" cy="1705681"/>
          </a:xfrm>
          <a:custGeom>
            <a:avLst/>
            <a:gdLst>
              <a:gd name="connsiteX0" fmla="*/ 0 w 1705681"/>
              <a:gd name="connsiteY0" fmla="*/ 852841 h 1705681"/>
              <a:gd name="connsiteX1" fmla="*/ 852841 w 1705681"/>
              <a:gd name="connsiteY1" fmla="*/ 0 h 1705681"/>
              <a:gd name="connsiteX2" fmla="*/ 1705682 w 1705681"/>
              <a:gd name="connsiteY2" fmla="*/ 852841 h 1705681"/>
              <a:gd name="connsiteX3" fmla="*/ 852841 w 1705681"/>
              <a:gd name="connsiteY3" fmla="*/ 1705682 h 1705681"/>
              <a:gd name="connsiteX4" fmla="*/ 0 w 1705681"/>
              <a:gd name="connsiteY4" fmla="*/ 852841 h 170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681" h="1705681">
                <a:moveTo>
                  <a:pt x="0" y="852841"/>
                </a:moveTo>
                <a:cubicBezTo>
                  <a:pt x="0" y="381830"/>
                  <a:pt x="381830" y="0"/>
                  <a:pt x="852841" y="0"/>
                </a:cubicBezTo>
                <a:cubicBezTo>
                  <a:pt x="1323852" y="0"/>
                  <a:pt x="1705682" y="381830"/>
                  <a:pt x="1705682" y="852841"/>
                </a:cubicBezTo>
                <a:cubicBezTo>
                  <a:pt x="1705682" y="1323852"/>
                  <a:pt x="1323852" y="1705682"/>
                  <a:pt x="852841" y="1705682"/>
                </a:cubicBezTo>
                <a:cubicBezTo>
                  <a:pt x="381830" y="1705682"/>
                  <a:pt x="0" y="1323852"/>
                  <a:pt x="0" y="852841"/>
                </a:cubicBezTo>
                <a:close/>
              </a:path>
            </a:pathLst>
          </a:custGeom>
        </p:spPr>
        <p:style>
          <a:lnRef idx="0">
            <a:schemeClr val="lt1">
              <a:hueOff val="0"/>
              <a:satOff val="0"/>
              <a:lumOff val="0"/>
              <a:alphaOff val="0"/>
            </a:schemeClr>
          </a:lnRef>
          <a:fillRef idx="3">
            <a:schemeClr val="accent5">
              <a:hueOff val="-4966938"/>
              <a:satOff val="19906"/>
              <a:lumOff val="4314"/>
              <a:alphaOff val="0"/>
            </a:schemeClr>
          </a:fillRef>
          <a:effectRef idx="3">
            <a:schemeClr val="accent5">
              <a:hueOff val="-4966938"/>
              <a:satOff val="19906"/>
              <a:lumOff val="4314"/>
              <a:alphaOff val="0"/>
            </a:schemeClr>
          </a:effectRef>
          <a:fontRef idx="minor">
            <a:schemeClr val="lt1"/>
          </a:fontRef>
        </p:style>
        <p:txBody>
          <a:bodyPr spcFirstLastPara="0" vert="horz" wrap="square" lIns="272651" tIns="272651" rIns="272651" bIns="27265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POFs</a:t>
            </a:r>
          </a:p>
        </p:txBody>
      </p:sp>
      <p:sp>
        <p:nvSpPr>
          <p:cNvPr id="11" name="Freeform: Shape 10">
            <a:extLst>
              <a:ext uri="{FF2B5EF4-FFF2-40B4-BE49-F238E27FC236}">
                <a16:creationId xmlns:a16="http://schemas.microsoft.com/office/drawing/2014/main" xmlns="" id="{B12B9634-5D55-76CE-C434-0C6019FCE379}"/>
              </a:ext>
            </a:extLst>
          </p:cNvPr>
          <p:cNvSpPr/>
          <p:nvPr/>
        </p:nvSpPr>
        <p:spPr>
          <a:xfrm rot="19800000">
            <a:off x="3325731" y="4877989"/>
            <a:ext cx="281375" cy="579932"/>
          </a:xfrm>
          <a:custGeom>
            <a:avLst/>
            <a:gdLst>
              <a:gd name="connsiteX0" fmla="*/ 0 w 281374"/>
              <a:gd name="connsiteY0" fmla="*/ 115986 h 579931"/>
              <a:gd name="connsiteX1" fmla="*/ 140687 w 281374"/>
              <a:gd name="connsiteY1" fmla="*/ 115986 h 579931"/>
              <a:gd name="connsiteX2" fmla="*/ 140687 w 281374"/>
              <a:gd name="connsiteY2" fmla="*/ 0 h 579931"/>
              <a:gd name="connsiteX3" fmla="*/ 281374 w 281374"/>
              <a:gd name="connsiteY3" fmla="*/ 289966 h 579931"/>
              <a:gd name="connsiteX4" fmla="*/ 140687 w 281374"/>
              <a:gd name="connsiteY4" fmla="*/ 579931 h 579931"/>
              <a:gd name="connsiteX5" fmla="*/ 140687 w 281374"/>
              <a:gd name="connsiteY5" fmla="*/ 463945 h 579931"/>
              <a:gd name="connsiteX6" fmla="*/ 0 w 281374"/>
              <a:gd name="connsiteY6" fmla="*/ 463945 h 579931"/>
              <a:gd name="connsiteX7" fmla="*/ 0 w 281374"/>
              <a:gd name="connsiteY7" fmla="*/ 115986 h 57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74" h="579931">
                <a:moveTo>
                  <a:pt x="281374" y="463945"/>
                </a:moveTo>
                <a:lnTo>
                  <a:pt x="140687" y="463945"/>
                </a:lnTo>
                <a:lnTo>
                  <a:pt x="140687" y="579931"/>
                </a:lnTo>
                <a:lnTo>
                  <a:pt x="0" y="289965"/>
                </a:lnTo>
                <a:lnTo>
                  <a:pt x="140687" y="0"/>
                </a:lnTo>
                <a:lnTo>
                  <a:pt x="140687" y="115986"/>
                </a:lnTo>
                <a:lnTo>
                  <a:pt x="281374" y="115986"/>
                </a:lnTo>
                <a:lnTo>
                  <a:pt x="281374" y="46394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spcFirstLastPara="0" vert="horz" wrap="square" lIns="84411" tIns="115986" rIns="1" bIns="115986"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xmlns="" id="{E6D54179-A2DE-0A56-16ED-D9F240442EA2}"/>
              </a:ext>
            </a:extLst>
          </p:cNvPr>
          <p:cNvSpPr/>
          <p:nvPr/>
        </p:nvSpPr>
        <p:spPr>
          <a:xfrm>
            <a:off x="1638215" y="4878241"/>
            <a:ext cx="1705681" cy="1705681"/>
          </a:xfrm>
          <a:custGeom>
            <a:avLst/>
            <a:gdLst>
              <a:gd name="connsiteX0" fmla="*/ 0 w 1705681"/>
              <a:gd name="connsiteY0" fmla="*/ 852841 h 1705681"/>
              <a:gd name="connsiteX1" fmla="*/ 852841 w 1705681"/>
              <a:gd name="connsiteY1" fmla="*/ 0 h 1705681"/>
              <a:gd name="connsiteX2" fmla="*/ 1705682 w 1705681"/>
              <a:gd name="connsiteY2" fmla="*/ 852841 h 1705681"/>
              <a:gd name="connsiteX3" fmla="*/ 852841 w 1705681"/>
              <a:gd name="connsiteY3" fmla="*/ 1705682 h 1705681"/>
              <a:gd name="connsiteX4" fmla="*/ 0 w 1705681"/>
              <a:gd name="connsiteY4" fmla="*/ 852841 h 170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681" h="1705681">
                <a:moveTo>
                  <a:pt x="0" y="852841"/>
                </a:moveTo>
                <a:cubicBezTo>
                  <a:pt x="0" y="381830"/>
                  <a:pt x="381830" y="0"/>
                  <a:pt x="852841" y="0"/>
                </a:cubicBezTo>
                <a:cubicBezTo>
                  <a:pt x="1323852" y="0"/>
                  <a:pt x="1705682" y="381830"/>
                  <a:pt x="1705682" y="852841"/>
                </a:cubicBezTo>
                <a:cubicBezTo>
                  <a:pt x="1705682" y="1323852"/>
                  <a:pt x="1323852" y="1705682"/>
                  <a:pt x="852841" y="1705682"/>
                </a:cubicBezTo>
                <a:cubicBezTo>
                  <a:pt x="381830" y="1705682"/>
                  <a:pt x="0" y="1323852"/>
                  <a:pt x="0" y="852841"/>
                </a:cubicBez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spcFirstLastPara="0" vert="horz" wrap="square" lIns="272651" tIns="272651" rIns="272651" bIns="27265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ZEOLITES</a:t>
            </a:r>
          </a:p>
        </p:txBody>
      </p:sp>
    </p:spTree>
    <p:extLst>
      <p:ext uri="{BB962C8B-B14F-4D97-AF65-F5344CB8AC3E}">
        <p14:creationId xmlns:p14="http://schemas.microsoft.com/office/powerpoint/2010/main" xmlns="" val="3641093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2948286" y="0"/>
            <a:ext cx="3247427"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Introduction</a:t>
            </a:r>
            <a:endParaRPr lang="ar-EG" sz="4400" dirty="0">
              <a:solidFill>
                <a:srgbClr val="FF0000"/>
              </a:solidFill>
            </a:endParaRPr>
          </a:p>
        </p:txBody>
      </p:sp>
      <p:sp>
        <p:nvSpPr>
          <p:cNvPr id="7" name="TextBox 6">
            <a:extLst>
              <a:ext uri="{FF2B5EF4-FFF2-40B4-BE49-F238E27FC236}">
                <a16:creationId xmlns:a16="http://schemas.microsoft.com/office/drawing/2014/main" xmlns="" id="{D8738B24-1CDE-9C83-22C1-8CF66A4DFD41}"/>
              </a:ext>
            </a:extLst>
          </p:cNvPr>
          <p:cNvSpPr txBox="1"/>
          <p:nvPr/>
        </p:nvSpPr>
        <p:spPr>
          <a:xfrm>
            <a:off x="-33251" y="1524000"/>
            <a:ext cx="9144000"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ZEOLITES: ( INORGANIC NANOPOROUS COMPOUNDS)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Zeolites are microporous crystalline solids with well-defined structures. Generally, they contain silicon, aluminum and oxygen in their framework and cations, water and/or other molecules within their pores.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Zeolites form with many different crystalline structures, which have large open pores ( sometimes referred to as cavities) in a very regular arrangement and roughly the same size as small molecules.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most interesting thing about zeolites is their open, cage-like framework structure and the way it can trap other molecules inside it.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10" name="Picture 9" descr="Diagram&#10;&#10;Description automatically generated">
            <a:extLst>
              <a:ext uri="{FF2B5EF4-FFF2-40B4-BE49-F238E27FC236}">
                <a16:creationId xmlns:a16="http://schemas.microsoft.com/office/drawing/2014/main" xmlns="" id="{C5BF6BCF-16D5-C09E-546D-666095FFA14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8346" y="5181600"/>
            <a:ext cx="2807954" cy="1682262"/>
          </a:xfrm>
          <a:prstGeom prst="rect">
            <a:avLst/>
          </a:prstGeom>
        </p:spPr>
      </p:pic>
    </p:spTree>
    <p:extLst>
      <p:ext uri="{BB962C8B-B14F-4D97-AF65-F5344CB8AC3E}">
        <p14:creationId xmlns:p14="http://schemas.microsoft.com/office/powerpoint/2010/main" xmlns="" val="2526149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ircle(in)">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ircle(in)">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2948286" y="0"/>
            <a:ext cx="3247427"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Introduction</a:t>
            </a:r>
            <a:endParaRPr lang="ar-EG" sz="4400" dirty="0">
              <a:solidFill>
                <a:srgbClr val="FF0000"/>
              </a:solidFill>
            </a:endParaRPr>
          </a:p>
        </p:txBody>
      </p:sp>
      <p:sp>
        <p:nvSpPr>
          <p:cNvPr id="7" name="TextBox 6">
            <a:extLst>
              <a:ext uri="{FF2B5EF4-FFF2-40B4-BE49-F238E27FC236}">
                <a16:creationId xmlns:a16="http://schemas.microsoft.com/office/drawing/2014/main" xmlns="" id="{D8738B24-1CDE-9C83-22C1-8CF66A4DFD41}"/>
              </a:ext>
            </a:extLst>
          </p:cNvPr>
          <p:cNvSpPr txBox="1"/>
          <p:nvPr/>
        </p:nvSpPr>
        <p:spPr>
          <a:xfrm>
            <a:off x="-1" y="1524000"/>
            <a:ext cx="9144000"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POFs: (ORGANIC NANOPOROUS COMPOUNS)</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POFs are composed of different organic moieties linked by covalent bonds, resulting in ordered and rigid structure.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Exceptional Thermal stabilities and low Frameworks Densities.</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Exhibit permanent porosity and specific surface areas.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Application: Gas storage, Separation, Catalysis and etc. </a:t>
            </a:r>
          </a:p>
        </p:txBody>
      </p:sp>
      <p:pic>
        <p:nvPicPr>
          <p:cNvPr id="4" name="Picture 3">
            <a:extLst>
              <a:ext uri="{FF2B5EF4-FFF2-40B4-BE49-F238E27FC236}">
                <a16:creationId xmlns:a16="http://schemas.microsoft.com/office/drawing/2014/main" xmlns="" id="{8B28D0FE-3F0A-1FD5-6A33-F226C8381E96}"/>
              </a:ext>
            </a:extLst>
          </p:cNvPr>
          <p:cNvPicPr>
            <a:picLocks noChangeAspect="1"/>
          </p:cNvPicPr>
          <p:nvPr/>
        </p:nvPicPr>
        <p:blipFill>
          <a:blip r:embed="rId3"/>
          <a:stretch>
            <a:fillRect/>
          </a:stretch>
        </p:blipFill>
        <p:spPr>
          <a:xfrm>
            <a:off x="299109" y="3797155"/>
            <a:ext cx="4272890" cy="2567090"/>
          </a:xfrm>
          <a:prstGeom prst="rect">
            <a:avLst/>
          </a:prstGeom>
        </p:spPr>
      </p:pic>
      <p:sp>
        <p:nvSpPr>
          <p:cNvPr id="11" name="TextBox 10">
            <a:extLst>
              <a:ext uri="{FF2B5EF4-FFF2-40B4-BE49-F238E27FC236}">
                <a16:creationId xmlns:a16="http://schemas.microsoft.com/office/drawing/2014/main" xmlns="" id="{6F560363-3DAD-EA55-845F-59A0CBA57D5A}"/>
              </a:ext>
            </a:extLst>
          </p:cNvPr>
          <p:cNvSpPr txBox="1"/>
          <p:nvPr/>
        </p:nvSpPr>
        <p:spPr>
          <a:xfrm>
            <a:off x="0" y="6292141"/>
            <a:ext cx="5234287"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Illustration of pore geometry, pore surface, pore size, and framework structure of porous polymers</a:t>
            </a:r>
          </a:p>
        </p:txBody>
      </p:sp>
    </p:spTree>
    <p:extLst>
      <p:ext uri="{BB962C8B-B14F-4D97-AF65-F5344CB8AC3E}">
        <p14:creationId xmlns:p14="http://schemas.microsoft.com/office/powerpoint/2010/main" xmlns="" val="20759548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2948286" y="0"/>
            <a:ext cx="3247427"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Introduction</a:t>
            </a:r>
            <a:endParaRPr lang="ar-EG" sz="4400" dirty="0">
              <a:solidFill>
                <a:srgbClr val="FF0000"/>
              </a:solidFill>
            </a:endParaRPr>
          </a:p>
        </p:txBody>
      </p:sp>
      <p:sp>
        <p:nvSpPr>
          <p:cNvPr id="7" name="TextBox 6">
            <a:extLst>
              <a:ext uri="{FF2B5EF4-FFF2-40B4-BE49-F238E27FC236}">
                <a16:creationId xmlns:a16="http://schemas.microsoft.com/office/drawing/2014/main" xmlns="" id="{D8738B24-1CDE-9C83-22C1-8CF66A4DFD41}"/>
              </a:ext>
            </a:extLst>
          </p:cNvPr>
          <p:cNvSpPr txBox="1"/>
          <p:nvPr/>
        </p:nvSpPr>
        <p:spPr>
          <a:xfrm>
            <a:off x="-1" y="1524000"/>
            <a:ext cx="9144000"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MOFs: (HYBRID ORGANIC-INORGANIC NANOPOROUS COMPOUNS)</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Metal-Organic Framework, abbreviated to MOF, is a Coordination Polymer ( or alternatively Coordination Network) with an open framework containing potential voids.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MOFs are self-assembled metal clusters with organic ligands, are well known for their structure, permanent porosity, and tunable properties and have shown great prospect for various applications. </a:t>
            </a:r>
          </a:p>
        </p:txBody>
      </p:sp>
      <p:sp>
        <p:nvSpPr>
          <p:cNvPr id="8" name="TextBox 7">
            <a:extLst>
              <a:ext uri="{FF2B5EF4-FFF2-40B4-BE49-F238E27FC236}">
                <a16:creationId xmlns:a16="http://schemas.microsoft.com/office/drawing/2014/main" xmlns="" id="{0324C999-2FFF-560B-A930-55857138ED4A}"/>
              </a:ext>
            </a:extLst>
          </p:cNvPr>
          <p:cNvSpPr txBox="1"/>
          <p:nvPr/>
        </p:nvSpPr>
        <p:spPr>
          <a:xfrm>
            <a:off x="0" y="6586779"/>
            <a:ext cx="6858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Example of MOF-5 with yellow sphere filling the pore</a:t>
            </a:r>
          </a:p>
        </p:txBody>
      </p:sp>
      <p:pic>
        <p:nvPicPr>
          <p:cNvPr id="6" name="Picture 5" descr="Chart, radar chart&#10;&#10;Description automatically generated">
            <a:extLst>
              <a:ext uri="{FF2B5EF4-FFF2-40B4-BE49-F238E27FC236}">
                <a16:creationId xmlns:a16="http://schemas.microsoft.com/office/drawing/2014/main" xmlns="" id="{395EDAA8-5FE4-19E4-C7DB-2FF5EB01B73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 y="4570988"/>
            <a:ext cx="2919220" cy="1940065"/>
          </a:xfrm>
          <a:prstGeom prst="rect">
            <a:avLst/>
          </a:prstGeom>
        </p:spPr>
      </p:pic>
    </p:spTree>
    <p:extLst>
      <p:ext uri="{BB962C8B-B14F-4D97-AF65-F5344CB8AC3E}">
        <p14:creationId xmlns:p14="http://schemas.microsoft.com/office/powerpoint/2010/main" xmlns="" val="35949188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2561</TotalTime>
  <Words>2724</Words>
  <Application>Microsoft Office PowerPoint</Application>
  <PresentationFormat>On-screen Show (4:3)</PresentationFormat>
  <Paragraphs>337</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CPE 703 Research Seminar on Selected Topics in Chemical Engineering</vt:lpstr>
      <vt:lpstr>Slide 2</vt:lpstr>
      <vt:lpstr>Contents </vt:lpstr>
      <vt:lpstr>Introduction</vt:lpstr>
      <vt:lpstr>Introduction</vt:lpstr>
      <vt:lpstr>Introduction</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CPE602- Advanced Polymerization Engineering</dc:title>
  <dc:creator>hussien noby</dc:creator>
  <cp:lastModifiedBy>USER</cp:lastModifiedBy>
  <cp:revision>129</cp:revision>
  <dcterms:created xsi:type="dcterms:W3CDTF">2021-01-16T13:04:31Z</dcterms:created>
  <dcterms:modified xsi:type="dcterms:W3CDTF">2023-02-12T09:46:15Z</dcterms:modified>
</cp:coreProperties>
</file>